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embeddedFontLst>
    <p:embeddedFont>
      <p:font typeface="Tahoma"/>
      <p:regular r:id="rId37"/>
      <p:bold r:id="rId38"/>
    </p:embeddedFont>
    <p:embeddedFont>
      <p:font typeface="Quicksan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heiIV9TtUwOSN4oXVJTIkyF8bL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F1684A-B3F4-4EF9-AD09-4A29E2B541B2}">
  <a:tblStyle styleId="{94F1684A-B3F4-4EF9-AD09-4A29E2B541B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9EBB2F3-555F-4B47-A23E-756F2CB062C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bold.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Tahoma-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Quicksand-regular.fntdata"/><Relationship Id="rId16" Type="http://schemas.openxmlformats.org/officeDocument/2006/relationships/slide" Target="slides/slide10.xml"/><Relationship Id="rId38" Type="http://schemas.openxmlformats.org/officeDocument/2006/relationships/font" Target="fonts/Tahoma-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a9d619192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27a9d619192_0_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40a80360bd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240a80360bd_1_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7a9d619192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7a9d619192_0_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40a80360bd_1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g240a80360bd_1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a9d61919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7a9d619192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7a7ba7670c_0_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7a7ba7670c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7a7ba7670c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a7ba7670c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g27a7ba7670c_0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7a7ba7670c_0_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63" name="Google Shape;63;g27a7ba7670c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 name="Google Shape;64;g27a7ba7670c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a7ba7670c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7a7ba7670c_0_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e6c08f4ece_5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e6c08f4ece_5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a7ba7670c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g27a7ba7670c_0_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7a7ba7670c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27a7ba7670c_0_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7a7ba7670c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27a7ba7670c_0_6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7a7ba7670c_0_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7a7ba7670c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27a7ba7670c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7a7ba7670c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g27a7ba7670c_1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7a7ba7670c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27a7ba7670c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7a7ba7670c_1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27a7ba7670c_1_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7a7ba7670c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7a7ba7670c_1_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e6c00d60be_0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70" name="Google Shape;70;g1e6c00d60be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 name="Google Shape;71;g1e6c00d60be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e6c00d60be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1e6c00d60be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7a7ba7670c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27a7ba7670c_0_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4"/>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2400"/>
              <a:buFont typeface="Quicksa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1800"/>
              <a:buNone/>
              <a:defRPr/>
            </a:lvl1pPr>
            <a:lvl2pPr indent="-406400" lvl="1" marL="914400" algn="l">
              <a:lnSpc>
                <a:spcPct val="100000"/>
              </a:lnSpc>
              <a:spcBef>
                <a:spcPts val="560"/>
              </a:spcBef>
              <a:spcAft>
                <a:spcPts val="0"/>
              </a:spcAft>
              <a:buClr>
                <a:srgbClr val="7D183F"/>
              </a:buClr>
              <a:buSzPts val="2800"/>
              <a:buFont typeface="Arial"/>
              <a:buChar char="•"/>
              <a:defRPr/>
            </a:lvl2pPr>
            <a:lvl3pPr indent="-381000" lvl="2" marL="1371600" algn="l">
              <a:lnSpc>
                <a:spcPct val="100000"/>
              </a:lnSpc>
              <a:spcBef>
                <a:spcPts val="480"/>
              </a:spcBef>
              <a:spcAft>
                <a:spcPts val="0"/>
              </a:spcAft>
              <a:buClr>
                <a:srgbClr val="FCB816"/>
              </a:buClr>
              <a:buSzPts val="24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3" name="Shape 23"/>
        <p:cNvGrpSpPr/>
        <p:nvPr/>
      </p:nvGrpSpPr>
      <p:grpSpPr>
        <a:xfrm>
          <a:off x="0" y="0"/>
          <a:ext cx="0" cy="0"/>
          <a:chOff x="0" y="0"/>
          <a:chExt cx="0" cy="0"/>
        </a:xfrm>
      </p:grpSpPr>
      <p:grpSp>
        <p:nvGrpSpPr>
          <p:cNvPr id="24" name="Google Shape;24;p15"/>
          <p:cNvGrpSpPr/>
          <p:nvPr/>
        </p:nvGrpSpPr>
        <p:grpSpPr>
          <a:xfrm>
            <a:off x="0" y="0"/>
            <a:ext cx="9144000" cy="5703482"/>
            <a:chOff x="0" y="0"/>
            <a:chExt cx="9144000" cy="5703482"/>
          </a:xfrm>
        </p:grpSpPr>
        <p:sp>
          <p:nvSpPr>
            <p:cNvPr id="25" name="Google Shape;25;p15"/>
            <p:cNvSpPr/>
            <p:nvPr/>
          </p:nvSpPr>
          <p:spPr>
            <a:xfrm>
              <a:off x="0" y="0"/>
              <a:ext cx="6192207" cy="360045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26" name="Google Shape;26;p15"/>
            <p:cNvSpPr/>
            <p:nvPr/>
          </p:nvSpPr>
          <p:spPr>
            <a:xfrm>
              <a:off x="6192207" y="0"/>
              <a:ext cx="2951793" cy="3600450"/>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27" name="Google Shape;27;p15"/>
            <p:cNvSpPr/>
            <p:nvPr/>
          </p:nvSpPr>
          <p:spPr>
            <a:xfrm>
              <a:off x="0" y="3600451"/>
              <a:ext cx="6192207" cy="92579"/>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28" name="Google Shape;28;p15"/>
            <p:cNvSpPr/>
            <p:nvPr/>
          </p:nvSpPr>
          <p:spPr>
            <a:xfrm>
              <a:off x="6192207" y="3600450"/>
              <a:ext cx="2951793" cy="9258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pic>
          <p:nvPicPr>
            <p:cNvPr id="29" name="Google Shape;29;p15"/>
            <p:cNvPicPr preferRelativeResize="0"/>
            <p:nvPr/>
          </p:nvPicPr>
          <p:blipFill rotWithShape="1">
            <a:blip r:embed="rId2">
              <a:alphaModFix/>
            </a:blip>
            <a:srcRect b="0" l="0" r="0" t="0"/>
            <a:stretch/>
          </p:blipFill>
          <p:spPr>
            <a:xfrm>
              <a:off x="7325279" y="4447853"/>
              <a:ext cx="908595" cy="1255629"/>
            </a:xfrm>
            <a:prstGeom prst="rect">
              <a:avLst/>
            </a:prstGeom>
            <a:noFill/>
            <a:ln>
              <a:noFill/>
            </a:ln>
          </p:spPr>
        </p:pic>
      </p:grpSp>
      <p:sp>
        <p:nvSpPr>
          <p:cNvPr id="30" name="Google Shape;30;p15"/>
          <p:cNvSpPr txBox="1"/>
          <p:nvPr>
            <p:ph type="ctrTitle"/>
          </p:nvPr>
        </p:nvSpPr>
        <p:spPr>
          <a:xfrm>
            <a:off x="228600" y="1266825"/>
            <a:ext cx="5715000" cy="5334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2000"/>
              <a:buFont typeface="Quicksand"/>
              <a:buNone/>
              <a:defRPr b="1" sz="2000">
                <a:solidFill>
                  <a:srgbClr val="F2F2F2"/>
                </a:solidFill>
                <a:latin typeface="Quicksand"/>
                <a:ea typeface="Quicksand"/>
                <a:cs typeface="Quicksand"/>
                <a:sym typeface="Quicksa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5"/>
          <p:cNvSpPr txBox="1"/>
          <p:nvPr>
            <p:ph idx="1" type="subTitle"/>
          </p:nvPr>
        </p:nvSpPr>
        <p:spPr>
          <a:xfrm>
            <a:off x="228600" y="228600"/>
            <a:ext cx="5715000" cy="56165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560"/>
              </a:spcBef>
              <a:spcAft>
                <a:spcPts val="0"/>
              </a:spcAft>
              <a:buClr>
                <a:srgbClr val="F2F2F2"/>
              </a:buClr>
              <a:buSzPts val="2800"/>
              <a:buNone/>
              <a:defRPr b="1" sz="2800">
                <a:solidFill>
                  <a:srgbClr val="F2F2F2"/>
                </a:solidFill>
                <a:latin typeface="Quicksand"/>
                <a:ea typeface="Quicksand"/>
                <a:cs typeface="Quicksand"/>
                <a:sym typeface="Quicksand"/>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15"/>
          <p:cNvSpPr txBox="1"/>
          <p:nvPr/>
        </p:nvSpPr>
        <p:spPr>
          <a:xfrm>
            <a:off x="537284" y="6203646"/>
            <a:ext cx="5535651"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1" baseline="30000" i="0" lang="en-US" sz="1600" u="none" cap="none" strike="noStrike">
                <a:solidFill>
                  <a:srgbClr val="000000"/>
                </a:solidFill>
                <a:latin typeface="Calibri"/>
                <a:ea typeface="Calibri"/>
                <a:cs typeface="Calibri"/>
                <a:sym typeface="Calibri"/>
              </a:rPr>
              <a:t>GROWING LEADERS </a:t>
            </a:r>
            <a:r>
              <a:rPr b="0" baseline="30000" i="1" lang="en-US" sz="1600" u="none" cap="none" strike="noStrike">
                <a:solidFill>
                  <a:srgbClr val="000000"/>
                </a:solidFill>
                <a:latin typeface="Calibri"/>
                <a:ea typeface="Calibri"/>
                <a:cs typeface="Calibri"/>
                <a:sym typeface="Calibri"/>
              </a:rPr>
              <a:t>Opportunity. Engagement. Achievement.    www.hartnell.edu</a:t>
            </a:r>
            <a:endParaRPr b="0" baseline="3000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 name="Google Shape;33;p15"/>
          <p:cNvSpPr txBox="1"/>
          <p:nvPr>
            <p:ph idx="2" type="body"/>
          </p:nvPr>
        </p:nvSpPr>
        <p:spPr>
          <a:xfrm>
            <a:off x="228600" y="2819400"/>
            <a:ext cx="3502025" cy="457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lt1"/>
              </a:buClr>
              <a:buSzPts val="1800"/>
              <a:buNone/>
              <a:defRPr sz="1800">
                <a:solidFill>
                  <a:schemeClr val="lt1"/>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4" name="Google Shape;34;p15"/>
          <p:cNvSpPr txBox="1"/>
          <p:nvPr>
            <p:ph idx="3" type="body"/>
          </p:nvPr>
        </p:nvSpPr>
        <p:spPr>
          <a:xfrm>
            <a:off x="228600" y="1800225"/>
            <a:ext cx="4572000" cy="381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Clr>
                <a:schemeClr val="lt1"/>
              </a:buClr>
              <a:buSzPts val="1800"/>
              <a:buNone/>
              <a:defRPr b="0" i="1" sz="1800">
                <a:solidFill>
                  <a:schemeClr val="lt1"/>
                </a:solidFill>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sp>
        <p:nvSpPr>
          <p:cNvPr id="36" name="Google Shape;36;p16"/>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17"/>
          <p:cNvSpPr txBox="1"/>
          <p:nvPr>
            <p:ph type="title"/>
          </p:nvPr>
        </p:nvSpPr>
        <p:spPr>
          <a:xfrm>
            <a:off x="2059" y="0"/>
            <a:ext cx="6170141" cy="6858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2400"/>
              <a:buFont typeface="Quicksand"/>
              <a:buNone/>
              <a:defRPr b="1" sz="2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7"/>
          <p:cNvSpPr txBox="1"/>
          <p:nvPr>
            <p:ph idx="1" type="body"/>
          </p:nvPr>
        </p:nvSpPr>
        <p:spPr>
          <a:xfrm>
            <a:off x="685800" y="1066800"/>
            <a:ext cx="7772400" cy="51816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400"/>
              </a:spcBef>
              <a:spcAft>
                <a:spcPts val="0"/>
              </a:spcAft>
              <a:buClr>
                <a:schemeClr val="dk1"/>
              </a:buClr>
              <a:buSzPts val="2000"/>
              <a:buNone/>
              <a:defRPr sz="2000">
                <a:solidFill>
                  <a:schemeClr val="dk1"/>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8"/>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480"/>
              </a:spcBef>
              <a:spcAft>
                <a:spcPts val="0"/>
              </a:spcAft>
              <a:buClr>
                <a:srgbClr val="7D183F"/>
              </a:buClr>
              <a:buSzPts val="2400"/>
              <a:buFont typeface="Arial"/>
              <a:buChar char="•"/>
              <a:defRPr sz="2400"/>
            </a:lvl2pPr>
            <a:lvl3pPr indent="-355600" lvl="2" marL="1371600" algn="l">
              <a:lnSpc>
                <a:spcPct val="100000"/>
              </a:lnSpc>
              <a:spcBef>
                <a:spcPts val="400"/>
              </a:spcBef>
              <a:spcAft>
                <a:spcPts val="0"/>
              </a:spcAft>
              <a:buClr>
                <a:srgbClr val="FCB816"/>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560"/>
              </a:spcBef>
              <a:spcAft>
                <a:spcPts val="0"/>
              </a:spcAft>
              <a:buClr>
                <a:schemeClr val="dk1"/>
              </a:buClr>
              <a:buSzPts val="2800"/>
              <a:buNone/>
              <a:defRPr sz="2800"/>
            </a:lvl1pPr>
            <a:lvl2pPr indent="-381000" lvl="1" marL="914400" algn="l">
              <a:lnSpc>
                <a:spcPct val="100000"/>
              </a:lnSpc>
              <a:spcBef>
                <a:spcPts val="480"/>
              </a:spcBef>
              <a:spcAft>
                <a:spcPts val="0"/>
              </a:spcAft>
              <a:buClr>
                <a:srgbClr val="7D183F"/>
              </a:buClr>
              <a:buSzPts val="2400"/>
              <a:buFont typeface="Arial"/>
              <a:buChar char="•"/>
              <a:defRPr sz="2400"/>
            </a:lvl2pPr>
            <a:lvl3pPr indent="-355600" lvl="2" marL="1371600" algn="l">
              <a:lnSpc>
                <a:spcPct val="100000"/>
              </a:lnSpc>
              <a:spcBef>
                <a:spcPts val="400"/>
              </a:spcBef>
              <a:spcAft>
                <a:spcPts val="0"/>
              </a:spcAft>
              <a:buClr>
                <a:srgbClr val="FCB816"/>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9"/>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2400"/>
              <a:buFont typeface="Quicksa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400"/>
              </a:spcBef>
              <a:spcAft>
                <a:spcPts val="0"/>
              </a:spcAft>
              <a:buClr>
                <a:srgbClr val="7D183F"/>
              </a:buClr>
              <a:buSzPts val="2000"/>
              <a:buFont typeface="Arial"/>
              <a:buChar char="•"/>
              <a:defRPr sz="2000"/>
            </a:lvl2pPr>
            <a:lvl3pPr indent="-342900" lvl="2" marL="1371600" algn="l">
              <a:lnSpc>
                <a:spcPct val="100000"/>
              </a:lnSpc>
              <a:spcBef>
                <a:spcPts val="360"/>
              </a:spcBef>
              <a:spcAft>
                <a:spcPts val="0"/>
              </a:spcAft>
              <a:buClr>
                <a:srgbClr val="FCB816"/>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sz="2400"/>
            </a:lvl1pPr>
            <a:lvl2pPr indent="-355600" lvl="1" marL="914400" algn="l">
              <a:lnSpc>
                <a:spcPct val="100000"/>
              </a:lnSpc>
              <a:spcBef>
                <a:spcPts val="400"/>
              </a:spcBef>
              <a:spcAft>
                <a:spcPts val="0"/>
              </a:spcAft>
              <a:buClr>
                <a:srgbClr val="7D183F"/>
              </a:buClr>
              <a:buSzPts val="2000"/>
              <a:buFont typeface="Arial"/>
              <a:buChar char="•"/>
              <a:defRPr sz="2000"/>
            </a:lvl2pPr>
            <a:lvl3pPr indent="-342900" lvl="2" marL="1371600" algn="l">
              <a:lnSpc>
                <a:spcPct val="100000"/>
              </a:lnSpc>
              <a:spcBef>
                <a:spcPts val="360"/>
              </a:spcBef>
              <a:spcAft>
                <a:spcPts val="0"/>
              </a:spcAft>
              <a:buClr>
                <a:srgbClr val="FCB816"/>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0"/>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2F2F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2" name="Shape 52"/>
        <p:cNvGrpSpPr/>
        <p:nvPr/>
      </p:nvGrpSpPr>
      <p:grpSpPr>
        <a:xfrm>
          <a:off x="0" y="0"/>
          <a:ext cx="0" cy="0"/>
          <a:chOff x="0" y="0"/>
          <a:chExt cx="0" cy="0"/>
        </a:xfrm>
      </p:grpSpPr>
      <p:sp>
        <p:nvSpPr>
          <p:cNvPr id="53" name="Google Shape;53;p21"/>
          <p:cNvSpPr/>
          <p:nvPr>
            <p:ph idx="2" type="pic"/>
          </p:nvPr>
        </p:nvSpPr>
        <p:spPr>
          <a:xfrm>
            <a:off x="1828800" y="990600"/>
            <a:ext cx="5486400" cy="4114800"/>
          </a:xfrm>
          <a:prstGeom prst="rect">
            <a:avLst/>
          </a:prstGeom>
          <a:noFill/>
          <a:ln>
            <a:noFill/>
          </a:ln>
        </p:spPr>
      </p:sp>
      <p:sp>
        <p:nvSpPr>
          <p:cNvPr id="54" name="Google Shape;54;p21"/>
          <p:cNvSpPr txBox="1"/>
          <p:nvPr>
            <p:ph idx="1" type="body"/>
          </p:nvPr>
        </p:nvSpPr>
        <p:spPr>
          <a:xfrm>
            <a:off x="1828800" y="5257800"/>
            <a:ext cx="5486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Quicksand"/>
                <a:ea typeface="Quicksand"/>
                <a:cs typeface="Quicksand"/>
                <a:sym typeface="Quicksand"/>
              </a:defRPr>
            </a:lvl1pPr>
            <a:lvl2pPr indent="-406400" lvl="1" marL="914400" marR="0" rtl="0" algn="l">
              <a:lnSpc>
                <a:spcPct val="100000"/>
              </a:lnSpc>
              <a:spcBef>
                <a:spcPts val="560"/>
              </a:spcBef>
              <a:spcAft>
                <a:spcPts val="0"/>
              </a:spcAft>
              <a:buClr>
                <a:schemeClr val="dk1"/>
              </a:buClr>
              <a:buSzPts val="2800"/>
              <a:buFont typeface="Arial"/>
              <a:buChar char="–"/>
              <a:defRPr b="1" i="0" sz="2800" u="none" cap="none" strike="noStrike">
                <a:solidFill>
                  <a:schemeClr val="dk1"/>
                </a:solidFill>
                <a:latin typeface="Quicksand"/>
                <a:ea typeface="Quicksand"/>
                <a:cs typeface="Quicksand"/>
                <a:sym typeface="Quicksand"/>
              </a:defRPr>
            </a:lvl2pPr>
            <a:lvl3pPr indent="-381000" lvl="2" marL="1371600" marR="0" rtl="0" algn="l">
              <a:lnSpc>
                <a:spcPct val="100000"/>
              </a:lnSpc>
              <a:spcBef>
                <a:spcPts val="480"/>
              </a:spcBef>
              <a:spcAft>
                <a:spcPts val="0"/>
              </a:spcAft>
              <a:buClr>
                <a:schemeClr val="dk1"/>
              </a:buClr>
              <a:buSzPts val="2400"/>
              <a:buFont typeface="Arial"/>
              <a:buChar char="•"/>
              <a:defRPr b="1" i="0" sz="2400" u="none" cap="none" strike="noStrike">
                <a:solidFill>
                  <a:schemeClr val="dk1"/>
                </a:solidFill>
                <a:latin typeface="Quicksand"/>
                <a:ea typeface="Quicksand"/>
                <a:cs typeface="Quicksand"/>
                <a:sym typeface="Quicksand"/>
              </a:defRPr>
            </a:lvl3pPr>
            <a:lvl4pPr indent="-355600" lvl="3" marL="1828800" marR="0" rtl="0" algn="l">
              <a:lnSpc>
                <a:spcPct val="100000"/>
              </a:lnSpc>
              <a:spcBef>
                <a:spcPts val="400"/>
              </a:spcBef>
              <a:spcAft>
                <a:spcPts val="0"/>
              </a:spcAft>
              <a:buClr>
                <a:schemeClr val="dk1"/>
              </a:buClr>
              <a:buSzPts val="2000"/>
              <a:buFont typeface="Arial"/>
              <a:buChar char="–"/>
              <a:defRPr b="1" i="0" sz="2000" u="none" cap="none" strike="noStrike">
                <a:solidFill>
                  <a:schemeClr val="dk1"/>
                </a:solidFill>
                <a:latin typeface="Quicksand"/>
                <a:ea typeface="Quicksand"/>
                <a:cs typeface="Quicksand"/>
                <a:sym typeface="Quicksand"/>
              </a:defRPr>
            </a:lvl4pPr>
            <a:lvl5pPr indent="-355600" lvl="4" marL="2286000" marR="0" rtl="0" algn="l">
              <a:lnSpc>
                <a:spcPct val="100000"/>
              </a:lnSpc>
              <a:spcBef>
                <a:spcPts val="400"/>
              </a:spcBef>
              <a:spcAft>
                <a:spcPts val="0"/>
              </a:spcAft>
              <a:buClr>
                <a:schemeClr val="dk1"/>
              </a:buClr>
              <a:buSzPts val="2000"/>
              <a:buFont typeface="Arial"/>
              <a:buChar char="»"/>
              <a:defRPr b="1" i="0" sz="2000" u="none" cap="none" strike="noStrike">
                <a:solidFill>
                  <a:schemeClr val="dk1"/>
                </a:solidFill>
                <a:latin typeface="Quicksand"/>
                <a:ea typeface="Quicksand"/>
                <a:cs typeface="Quicksand"/>
                <a:sym typeface="Quicksand"/>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11" name="Google Shape;11;p13"/>
          <p:cNvGrpSpPr/>
          <p:nvPr/>
        </p:nvGrpSpPr>
        <p:grpSpPr>
          <a:xfrm>
            <a:off x="0" y="0"/>
            <a:ext cx="9144000" cy="776445"/>
            <a:chOff x="0" y="0"/>
            <a:chExt cx="9144000" cy="776445"/>
          </a:xfrm>
        </p:grpSpPr>
        <p:grpSp>
          <p:nvGrpSpPr>
            <p:cNvPr id="12" name="Google Shape;12;p13"/>
            <p:cNvGrpSpPr/>
            <p:nvPr/>
          </p:nvGrpSpPr>
          <p:grpSpPr>
            <a:xfrm>
              <a:off x="0" y="0"/>
              <a:ext cx="9144000" cy="776445"/>
              <a:chOff x="0" y="0"/>
              <a:chExt cx="9144000" cy="776445"/>
            </a:xfrm>
          </p:grpSpPr>
          <p:sp>
            <p:nvSpPr>
              <p:cNvPr id="13" name="Google Shape;13;p13"/>
              <p:cNvSpPr/>
              <p:nvPr/>
            </p:nvSpPr>
            <p:spPr>
              <a:xfrm>
                <a:off x="0" y="0"/>
                <a:ext cx="6192207" cy="683866"/>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14" name="Google Shape;14;p13"/>
              <p:cNvSpPr/>
              <p:nvPr/>
            </p:nvSpPr>
            <p:spPr>
              <a:xfrm>
                <a:off x="0" y="683866"/>
                <a:ext cx="6192207" cy="92579"/>
              </a:xfrm>
              <a:prstGeom prst="rect">
                <a:avLst/>
              </a:prstGeom>
              <a:solidFill>
                <a:srgbClr val="E391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sp>
            <p:nvSpPr>
              <p:cNvPr id="15" name="Google Shape;15;p13"/>
              <p:cNvSpPr/>
              <p:nvPr/>
            </p:nvSpPr>
            <p:spPr>
              <a:xfrm>
                <a:off x="6192207" y="683865"/>
                <a:ext cx="2951793" cy="92580"/>
              </a:xfrm>
              <a:prstGeom prst="rect">
                <a:avLst/>
              </a:prstGeom>
              <a:solidFill>
                <a:srgbClr val="4D1A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C0504D"/>
                  </a:solidFill>
                  <a:latin typeface="Calibri"/>
                  <a:ea typeface="Calibri"/>
                  <a:cs typeface="Calibri"/>
                  <a:sym typeface="Calibri"/>
                </a:endParaRPr>
              </a:p>
            </p:txBody>
          </p:sp>
        </p:grpSp>
        <p:pic>
          <p:nvPicPr>
            <p:cNvPr descr="Hartnell Logo CMYK 121813.eps" id="16" name="Google Shape;16;p13"/>
            <p:cNvPicPr preferRelativeResize="0"/>
            <p:nvPr/>
          </p:nvPicPr>
          <p:blipFill rotWithShape="1">
            <a:blip r:embed="rId1">
              <a:alphaModFix/>
            </a:blip>
            <a:srcRect b="0" l="0" r="0" t="0"/>
            <a:stretch/>
          </p:blipFill>
          <p:spPr>
            <a:xfrm>
              <a:off x="6341574" y="148552"/>
              <a:ext cx="463111" cy="439685"/>
            </a:xfrm>
            <a:prstGeom prst="rect">
              <a:avLst/>
            </a:prstGeom>
            <a:noFill/>
            <a:ln>
              <a:noFill/>
            </a:ln>
          </p:spPr>
        </p:pic>
        <p:pic>
          <p:nvPicPr>
            <p:cNvPr descr="Hartnell Logo RGB-Horz 101314.jpg" id="17" name="Google Shape;17;p13"/>
            <p:cNvPicPr preferRelativeResize="0"/>
            <p:nvPr/>
          </p:nvPicPr>
          <p:blipFill rotWithShape="1">
            <a:blip r:embed="rId2">
              <a:alphaModFix/>
            </a:blip>
            <a:srcRect b="6844" l="0" r="0" t="80177"/>
            <a:stretch/>
          </p:blipFill>
          <p:spPr>
            <a:xfrm>
              <a:off x="6838151" y="237585"/>
              <a:ext cx="2159311" cy="229444"/>
            </a:xfrm>
            <a:prstGeom prst="rect">
              <a:avLst/>
            </a:prstGeom>
            <a:noFill/>
            <a:ln>
              <a:noFill/>
            </a:ln>
          </p:spPr>
        </p:pic>
      </p:grpSp>
      <p:sp>
        <p:nvSpPr>
          <p:cNvPr id="18" name="Google Shape;18;p13"/>
          <p:cNvSpPr txBox="1"/>
          <p:nvPr/>
        </p:nvSpPr>
        <p:spPr>
          <a:xfrm>
            <a:off x="537284" y="6203646"/>
            <a:ext cx="5535651"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t/>
            </a:r>
            <a:endParaRPr b="1" baseline="3000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1" baseline="30000" i="0" lang="en-US" sz="1400" u="none" cap="none" strike="noStrike">
                <a:solidFill>
                  <a:srgbClr val="000000"/>
                </a:solidFill>
                <a:latin typeface="Calibri"/>
                <a:ea typeface="Calibri"/>
                <a:cs typeface="Calibri"/>
                <a:sym typeface="Calibri"/>
              </a:rPr>
              <a:t>GROWING LEADERS </a:t>
            </a:r>
            <a:r>
              <a:rPr b="0" baseline="30000" i="1" lang="en-US" sz="1400" u="none" cap="none" strike="noStrike">
                <a:solidFill>
                  <a:srgbClr val="000000"/>
                </a:solidFill>
                <a:latin typeface="Calibri"/>
                <a:ea typeface="Calibri"/>
                <a:cs typeface="Calibri"/>
                <a:sym typeface="Calibri"/>
              </a:rPr>
              <a:t>Opportunity. Engagement. Achievement.    www.hartnell.edu</a:t>
            </a:r>
            <a:endParaRPr b="0" baseline="30000" i="1"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9" name="Google Shape;19;p13"/>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F2F2F2"/>
              </a:buClr>
              <a:buSzPts val="2400"/>
              <a:buFont typeface="Quicksand"/>
              <a:buNone/>
              <a:defRPr b="1" i="0" sz="2400" u="none" cap="none" strike="noStrike">
                <a:solidFill>
                  <a:srgbClr val="F2F2F2"/>
                </a:solidFill>
                <a:latin typeface="Quicksand"/>
                <a:ea typeface="Quicksand"/>
                <a:cs typeface="Quicksand"/>
                <a:sym typeface="Quicksa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livingwage.mit.edu"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ambag.org/sites/default/files/2022-12/REVISED_PDFAAppendix%20A_2022%20RGF.pdf" TargetMode="External"/><Relationship Id="rId4" Type="http://schemas.openxmlformats.org/officeDocument/2006/relationships/image" Target="../media/image19.png"/><Relationship Id="rId5" Type="http://schemas.openxmlformats.org/officeDocument/2006/relationships/hyperlink" Target="https://www.census.gov/quickfacts/fact/table/gonzalescitycalifornia,prunedalecdpcalifornia,castrovillecdpcalifornia,kingcitycitycalifornia,soledadcitycalifornia,salinascitycalifornia/INC110221" TargetMode="External"/><Relationship Id="rId6" Type="http://schemas.openxmlformats.org/officeDocument/2006/relationships/hyperlink" Target="https://data.census.gov/table?g=050XX00US06053&amp;tid=ACSDP1Y2021.DP0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s://dq.cde.ca.gov/dataques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www.census.gov/quickfacts/fact/table/gonzalescitycalifornia,prunedalecdpcalifornia,castrovillecdpcalifornia,kingcitycitycalifornia,soledadcitycalifornia,salinascitycalifornia/INC1102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pewresearch.org/social-trends/interactives/wage-gap-calculator/salinas-ca/16/" TargetMode="External"/><Relationship Id="rId4" Type="http://schemas.openxmlformats.org/officeDocument/2006/relationships/image" Target="../media/image6.png"/><Relationship Id="rId5" Type="http://schemas.openxmlformats.org/officeDocument/2006/relationships/hyperlink" Target="https://www.pewresearch.org/social-trends/interactives/wage-gap-calculator/salinas-ca/16/" TargetMode="External"/><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livingwage.mit.edu" TargetMode="External"/><Relationship Id="rId4" Type="http://schemas.openxmlformats.org/officeDocument/2006/relationships/hyperlink" Target="https://livingwage.mit.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ctrTitle"/>
          </p:nvPr>
        </p:nvSpPr>
        <p:spPr>
          <a:xfrm>
            <a:off x="228600" y="1205550"/>
            <a:ext cx="5715000" cy="2331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sz="1700">
                <a:latin typeface="Calibri"/>
                <a:ea typeface="Calibri"/>
                <a:cs typeface="Calibri"/>
                <a:sym typeface="Calibri"/>
              </a:rPr>
              <a:t>Dr. Gayle Pitman, Associate Vice President of Institutional Equity, Effectiveness, and Success</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US" sz="1700">
                <a:latin typeface="Calibri"/>
                <a:ea typeface="Calibri"/>
                <a:cs typeface="Calibri"/>
                <a:sym typeface="Calibri"/>
              </a:rPr>
              <a:t>Dr. Tracey Gomez, Dean of Student Equity and Pathways</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US" sz="1700">
                <a:latin typeface="Calibri"/>
                <a:ea typeface="Calibri"/>
                <a:cs typeface="Calibri"/>
                <a:sym typeface="Calibri"/>
              </a:rPr>
              <a:t>Dr. Brian Lofman, Dean of Institutional Planning, Research, and Effectiveness</a:t>
            </a:r>
            <a:endParaRPr sz="1700">
              <a:latin typeface="Calibri"/>
              <a:ea typeface="Calibri"/>
              <a:cs typeface="Calibri"/>
              <a:sym typeface="Calibri"/>
            </a:endParaRPr>
          </a:p>
          <a:p>
            <a:pPr indent="0" lvl="0" marL="0" rtl="0" algn="l">
              <a:spcBef>
                <a:spcPts val="0"/>
              </a:spcBef>
              <a:spcAft>
                <a:spcPts val="0"/>
              </a:spcAft>
              <a:buNone/>
            </a:pPr>
            <a:r>
              <a:t/>
            </a:r>
            <a:endParaRPr sz="1700">
              <a:latin typeface="Calibri"/>
              <a:ea typeface="Calibri"/>
              <a:cs typeface="Calibri"/>
              <a:sym typeface="Calibri"/>
            </a:endParaRPr>
          </a:p>
          <a:p>
            <a:pPr indent="0" lvl="0" marL="0" rtl="0" algn="l">
              <a:spcBef>
                <a:spcPts val="0"/>
              </a:spcBef>
              <a:spcAft>
                <a:spcPts val="0"/>
              </a:spcAft>
              <a:buNone/>
            </a:pPr>
            <a:r>
              <a:rPr lang="en-US" sz="1700">
                <a:latin typeface="Calibri"/>
                <a:ea typeface="Calibri"/>
                <a:cs typeface="Calibri"/>
                <a:sym typeface="Calibri"/>
              </a:rPr>
              <a:t>Dr. Layheng Ting, Institutional Research Analyst</a:t>
            </a:r>
            <a:endParaRPr sz="17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60" name="Google Shape;60;p1"/>
          <p:cNvSpPr txBox="1"/>
          <p:nvPr>
            <p:ph idx="1" type="subTitle"/>
          </p:nvPr>
        </p:nvSpPr>
        <p:spPr>
          <a:xfrm>
            <a:off x="228600" y="274075"/>
            <a:ext cx="5715000" cy="885900"/>
          </a:xfrm>
          <a:prstGeom prst="rect">
            <a:avLst/>
          </a:prstGeom>
        </p:spPr>
        <p:txBody>
          <a:bodyPr anchorCtr="0" anchor="t" bIns="45700" lIns="91425" spcFirstLastPara="1" rIns="91425" wrap="square" tIns="45700">
            <a:normAutofit lnSpcReduction="20000"/>
          </a:bodyPr>
          <a:lstStyle/>
          <a:p>
            <a:pPr indent="0" lvl="0" marL="0" rtl="0" algn="l">
              <a:spcBef>
                <a:spcPts val="560"/>
              </a:spcBef>
              <a:spcAft>
                <a:spcPts val="0"/>
              </a:spcAft>
              <a:buNone/>
            </a:pPr>
            <a:r>
              <a:rPr lang="en-US">
                <a:latin typeface="Calibri"/>
                <a:ea typeface="Calibri"/>
                <a:cs typeface="Calibri"/>
                <a:sym typeface="Calibri"/>
              </a:rPr>
              <a:t>HARTNELL COLLEGE</a:t>
            </a:r>
            <a:endParaRPr>
              <a:latin typeface="Calibri"/>
              <a:ea typeface="Calibri"/>
              <a:cs typeface="Calibri"/>
              <a:sym typeface="Calibri"/>
            </a:endParaRPr>
          </a:p>
          <a:p>
            <a:pPr indent="0" lvl="0" marL="0" rtl="0" algn="l">
              <a:spcBef>
                <a:spcPts val="560"/>
              </a:spcBef>
              <a:spcAft>
                <a:spcPts val="0"/>
              </a:spcAft>
              <a:buNone/>
            </a:pPr>
            <a:r>
              <a:rPr lang="en-US">
                <a:latin typeface="Calibri"/>
                <a:ea typeface="Calibri"/>
                <a:cs typeface="Calibri"/>
                <a:sym typeface="Calibri"/>
              </a:rPr>
              <a:t>ENVIRONMENTAL SCAN 2023</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7a9d619192_0_13"/>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137" name="Google Shape;137;g27a9d619192_0_13"/>
          <p:cNvSpPr txBox="1"/>
          <p:nvPr/>
        </p:nvSpPr>
        <p:spPr>
          <a:xfrm>
            <a:off x="26775" y="1167650"/>
            <a:ext cx="4033500" cy="34095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COST OF LIVING AND LIVING WAGE</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Within Hartnell’s service area, median household income is lowest in King City ($59,712) and Soledad ($67,366). Median household income in the city of Salinas is $75,747, and $82,013 in Monterey County. (US Census Bureau QuickFacts, 2017-2021)</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 order for a family in Salinas to earn a living wage, </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Two working adults living with two children would need to receive an income before taxes of $119,155; with</a:t>
            </a:r>
            <a:endParaRPr>
              <a:solidFill>
                <a:schemeClr val="dk1"/>
              </a:solidFill>
              <a:latin typeface="Calibri"/>
              <a:ea typeface="Calibri"/>
              <a:cs typeface="Calibri"/>
              <a:sym typeface="Calibri"/>
            </a:endParaRPr>
          </a:p>
        </p:txBody>
      </p:sp>
      <p:sp>
        <p:nvSpPr>
          <p:cNvPr id="138" name="Google Shape;138;g27a9d619192_0_13"/>
          <p:cNvSpPr txBox="1"/>
          <p:nvPr/>
        </p:nvSpPr>
        <p:spPr>
          <a:xfrm>
            <a:off x="26775" y="4404825"/>
            <a:ext cx="8854200" cy="1391400"/>
          </a:xfrm>
          <a:prstGeom prst="rect">
            <a:avLst/>
          </a:prstGeom>
          <a:noFill/>
          <a:ln>
            <a:noFill/>
          </a:ln>
        </p:spPr>
        <p:txBody>
          <a:bodyPr anchorCtr="0" anchor="ctr" bIns="91425" lIns="91425" spcFirstLastPara="1" rIns="91425" wrap="square" tIns="91425">
            <a:spAutoFit/>
          </a:bodyPr>
          <a:lstStyle/>
          <a:p>
            <a:pPr indent="0" lvl="0" marL="914400" rtl="0" algn="l">
              <a:lnSpc>
                <a:spcPct val="115000"/>
              </a:lnSpc>
              <a:spcBef>
                <a:spcPts val="0"/>
              </a:spcBef>
              <a:spcAft>
                <a:spcPts val="0"/>
              </a:spcAft>
              <a:buNone/>
            </a:pPr>
            <a:r>
              <a:rPr lang="en-US">
                <a:solidFill>
                  <a:schemeClr val="dk1"/>
                </a:solidFill>
                <a:latin typeface="Calibri"/>
                <a:ea typeface="Calibri"/>
                <a:cs typeface="Calibri"/>
                <a:sym typeface="Calibri"/>
              </a:rPr>
              <a:t>three children, that number rises to $150,609.</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One working adult living with two children would need to earn $111,025; with three children, that number rises to $151,480.</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Two adults with only one working and three children would need to earn $109,619. (Glasmeier, Amy K. Living Wage Calculator, 2023. Massachusetts Institute of Technology. </a:t>
            </a:r>
            <a:r>
              <a:rPr lang="en-US" u="sng">
                <a:solidFill>
                  <a:srgbClr val="1155CC"/>
                </a:solidFill>
                <a:latin typeface="Calibri"/>
                <a:ea typeface="Calibri"/>
                <a:cs typeface="Calibri"/>
                <a:sym typeface="Calibri"/>
                <a:hlinkClick r:id="rId3">
                  <a:extLst>
                    <a:ext uri="{A12FA001-AC4F-418D-AE19-62706E023703}">
                      <ahyp:hlinkClr val="tx"/>
                    </a:ext>
                  </a:extLst>
                </a:hlinkClick>
              </a:rPr>
              <a:t>https://livingwage.mit.edu</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p:txBody>
      </p:sp>
      <p:pic>
        <p:nvPicPr>
          <p:cNvPr id="139" name="Google Shape;139;g27a9d619192_0_13"/>
          <p:cNvPicPr preferRelativeResize="0"/>
          <p:nvPr/>
        </p:nvPicPr>
        <p:blipFill>
          <a:blip r:embed="rId4">
            <a:alphaModFix/>
          </a:blip>
          <a:stretch>
            <a:fillRect/>
          </a:stretch>
        </p:blipFill>
        <p:spPr>
          <a:xfrm>
            <a:off x="4333825" y="1408612"/>
            <a:ext cx="4547026" cy="2659960"/>
          </a:xfrm>
          <a:prstGeom prst="rect">
            <a:avLst/>
          </a:prstGeom>
          <a:noFill/>
          <a:ln>
            <a:noFill/>
          </a:ln>
        </p:spPr>
      </p:pic>
      <p:sp>
        <p:nvSpPr>
          <p:cNvPr id="140" name="Google Shape;140;g27a9d619192_0_13"/>
          <p:cNvSpPr txBox="1"/>
          <p:nvPr/>
        </p:nvSpPr>
        <p:spPr>
          <a:xfrm>
            <a:off x="4333825" y="4105500"/>
            <a:ext cx="4689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US Census Bureau QuickFacts, 2017-2021.</a:t>
            </a: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40a80360bd_1_8"/>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 KEY FINDINGS - EXTERNAL SCAN</a:t>
            </a:r>
            <a:endParaRPr>
              <a:latin typeface="Calibri"/>
              <a:ea typeface="Calibri"/>
              <a:cs typeface="Calibri"/>
              <a:sym typeface="Calibri"/>
            </a:endParaRPr>
          </a:p>
        </p:txBody>
      </p:sp>
      <p:sp>
        <p:nvSpPr>
          <p:cNvPr id="146" name="Google Shape;146;g240a80360bd_1_8"/>
          <p:cNvSpPr txBox="1"/>
          <p:nvPr/>
        </p:nvSpPr>
        <p:spPr>
          <a:xfrm>
            <a:off x="146175" y="907800"/>
            <a:ext cx="8880000" cy="284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ACCESS TO COMPUTERS, SMARTPHONES, AND THE INTERNET </a:t>
            </a:r>
            <a:endParaRPr b="1"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 general, people in CDPs and in South County, and in rural areas are much less likely to have access to a desktop or laptop. </a:t>
            </a:r>
            <a:r>
              <a:rPr lang="en-US">
                <a:solidFill>
                  <a:schemeClr val="dk1"/>
                </a:solidFill>
                <a:latin typeface="Calibri"/>
                <a:ea typeface="Calibri"/>
                <a:cs typeface="Calibri"/>
                <a:sym typeface="Calibri"/>
              </a:rPr>
              <a:t>Whereas this figure is 84.8% for California and 78.7% for Monterey County, the percentage varies across cities from a high of 74.1 (Gonzales) to a low of 57.6% (King City), and across CDPs from highs of 100% (Spreckels) and 86.7% (Prunedale), to lows of 25.8% (San Lucas) and 25.9% (San Ardo). </a:t>
            </a:r>
            <a:r>
              <a:rPr lang="en-US">
                <a:solidFill>
                  <a:schemeClr val="dk1"/>
                </a:solidFill>
                <a:latin typeface="Calibri"/>
                <a:ea typeface="Calibri"/>
                <a:cs typeface="Calibri"/>
                <a:sym typeface="Calibri"/>
              </a:rPr>
              <a:t>(American Community Survey, US Census Bureau, 2021)</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Most people in Hartnell’s service area have access to a smartphone, from a low of 83.4% (Castroville) to a high of 100% (Spreckels). The highest percentages of people who rely </a:t>
            </a:r>
            <a:r>
              <a:rPr lang="en-US">
                <a:solidFill>
                  <a:schemeClr val="dk1"/>
                </a:solidFill>
                <a:latin typeface="Calibri"/>
                <a:ea typeface="Calibri"/>
                <a:cs typeface="Calibri"/>
                <a:sym typeface="Calibri"/>
              </a:rPr>
              <a:t>solely</a:t>
            </a:r>
            <a:r>
              <a:rPr lang="en-US">
                <a:solidFill>
                  <a:schemeClr val="dk1"/>
                </a:solidFill>
                <a:latin typeface="Calibri"/>
                <a:ea typeface="Calibri"/>
                <a:cs typeface="Calibri"/>
                <a:sym typeface="Calibri"/>
              </a:rPr>
              <a:t> on their smartphone for technology needs are in San Ardo (65.8%),  San Lucas (63.6%), Castroville (35.4%), King City (31.5%), and Greenfield (29.7%).</a:t>
            </a:r>
            <a:r>
              <a:rPr lang="en-US">
                <a:solidFill>
                  <a:schemeClr val="dk1"/>
                </a:solidFill>
                <a:latin typeface="Calibri"/>
                <a:ea typeface="Calibri"/>
                <a:cs typeface="Calibri"/>
                <a:sym typeface="Calibri"/>
              </a:rPr>
              <a:t>(American Community Survey, US Census Bureau, 2021)</a:t>
            </a:r>
            <a:endParaRPr>
              <a:solidFill>
                <a:schemeClr val="dk1"/>
              </a:solidFill>
              <a:latin typeface="Calibri"/>
              <a:ea typeface="Calibri"/>
              <a:cs typeface="Calibri"/>
              <a:sym typeface="Calibri"/>
            </a:endParaRPr>
          </a:p>
        </p:txBody>
      </p:sp>
      <p:sp>
        <p:nvSpPr>
          <p:cNvPr id="147" name="Google Shape;147;g240a80360bd_1_8"/>
          <p:cNvSpPr txBox="1"/>
          <p:nvPr/>
        </p:nvSpPr>
        <p:spPr>
          <a:xfrm>
            <a:off x="146175" y="3927900"/>
            <a:ext cx="4027800" cy="1887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CDPs and cities that have the highest estimated rates of people without access to any computing device include Castroville (12.5%), San Lucas (10.6%), Greenfield (8.5%), and San Ardo (8.2%).(American Community Survey, US Census Bureau, 2021)</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148" name="Google Shape;148;g240a80360bd_1_8"/>
          <p:cNvPicPr preferRelativeResize="0"/>
          <p:nvPr/>
        </p:nvPicPr>
        <p:blipFill>
          <a:blip r:embed="rId3">
            <a:alphaModFix/>
          </a:blip>
          <a:stretch>
            <a:fillRect/>
          </a:stretch>
        </p:blipFill>
        <p:spPr>
          <a:xfrm>
            <a:off x="4172238" y="3720824"/>
            <a:ext cx="4789775" cy="2725226"/>
          </a:xfrm>
          <a:prstGeom prst="rect">
            <a:avLst/>
          </a:prstGeom>
          <a:noFill/>
          <a:ln>
            <a:noFill/>
          </a:ln>
        </p:spPr>
      </p:pic>
      <p:sp>
        <p:nvSpPr>
          <p:cNvPr id="149" name="Google Shape;149;g240a80360bd_1_8"/>
          <p:cNvSpPr txBox="1"/>
          <p:nvPr/>
        </p:nvSpPr>
        <p:spPr>
          <a:xfrm>
            <a:off x="4264025" y="6446050"/>
            <a:ext cx="4606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American Community Survey, US Census Bureau, 2021</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7a9d619192_0_29"/>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 KEY FINDINGS - EXTERNAL SCAN</a:t>
            </a:r>
            <a:endParaRPr>
              <a:latin typeface="Calibri"/>
              <a:ea typeface="Calibri"/>
              <a:cs typeface="Calibri"/>
              <a:sym typeface="Calibri"/>
            </a:endParaRPr>
          </a:p>
        </p:txBody>
      </p:sp>
      <p:sp>
        <p:nvSpPr>
          <p:cNvPr id="155" name="Google Shape;155;g27a9d619192_0_29"/>
          <p:cNvSpPr txBox="1"/>
          <p:nvPr/>
        </p:nvSpPr>
        <p:spPr>
          <a:xfrm>
            <a:off x="0" y="1443600"/>
            <a:ext cx="4435500" cy="33741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Within Hartnell’s service area, San Ardo has the lowest rate of internet access by far at 68.4%, while Castroville (83.7%), Greenfield (86.0%), Soledad (87.7%), King City (88.3%), and Chualar (89.3%) all have substantially higher figures but still lower than 90%. In the Salinas metropolitan area, 91.1% of households have a broadband Internet subscription. (American Community Survey, US Census Bureau, 2021)</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For most CDPs and cities in the district, the estimated percentage of households without an internet subscription increases as income</a:t>
            </a:r>
            <a:endParaRPr>
              <a:solidFill>
                <a:schemeClr val="dk1"/>
              </a:solidFill>
              <a:latin typeface="Calibri"/>
              <a:ea typeface="Calibri"/>
              <a:cs typeface="Calibri"/>
              <a:sym typeface="Calibri"/>
            </a:endParaRPr>
          </a:p>
        </p:txBody>
      </p:sp>
      <p:sp>
        <p:nvSpPr>
          <p:cNvPr id="156" name="Google Shape;156;g27a9d619192_0_29"/>
          <p:cNvSpPr txBox="1"/>
          <p:nvPr/>
        </p:nvSpPr>
        <p:spPr>
          <a:xfrm>
            <a:off x="13350" y="4611575"/>
            <a:ext cx="9117300" cy="18870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US">
                <a:solidFill>
                  <a:schemeClr val="dk1"/>
                </a:solidFill>
                <a:latin typeface="Calibri"/>
                <a:ea typeface="Calibri"/>
                <a:cs typeface="Calibri"/>
                <a:sym typeface="Calibri"/>
              </a:rPr>
              <a:t>d</a:t>
            </a:r>
            <a:r>
              <a:rPr lang="en-US">
                <a:solidFill>
                  <a:schemeClr val="dk1"/>
                </a:solidFill>
                <a:latin typeface="Calibri"/>
                <a:ea typeface="Calibri"/>
                <a:cs typeface="Calibri"/>
                <a:sym typeface="Calibri"/>
              </a:rPr>
              <a:t>ecreases. The percentage for King City is 7.7% for households making $75,000 or more, 10.5% for households with incomes in the range of $20,000 to below $75,000, and 40.7% for households with less than $20,000. For Soledad, these figures are 5.8%, 15.8%, and 31.3%, respectively. The same applies for Greenfield (4.7%, 21.2%, 29.3%), Gonzales (0%, 15.4%, 19.3%), and Salinas (1.2%, 4.8%, 10.4%). And this pattern is demonstrated more broadly beyond the district in both Monterey County (2.9%, 7.6%, 18.6%) and California as a whole (2.6%, 9.2%, 21.3%).(American Community Survey, US Census Bureau, 2021)</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157" name="Google Shape;157;g27a9d619192_0_29"/>
          <p:cNvSpPr txBox="1"/>
          <p:nvPr/>
        </p:nvSpPr>
        <p:spPr>
          <a:xfrm>
            <a:off x="72300" y="1108475"/>
            <a:ext cx="65508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ACCESS TO COMPUTERS, SMARTPHONES, AND THE INTERNET </a:t>
            </a:r>
            <a:endParaRPr>
              <a:latin typeface="Quicksand"/>
              <a:ea typeface="Quicksand"/>
              <a:cs typeface="Quicksand"/>
              <a:sym typeface="Quicksand"/>
            </a:endParaRPr>
          </a:p>
        </p:txBody>
      </p:sp>
      <p:sp>
        <p:nvSpPr>
          <p:cNvPr id="158" name="Google Shape;158;g27a9d619192_0_29"/>
          <p:cNvSpPr txBox="1"/>
          <p:nvPr/>
        </p:nvSpPr>
        <p:spPr>
          <a:xfrm>
            <a:off x="4435500" y="4270050"/>
            <a:ext cx="4287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American Community Survey, US Census Bureau, 2021</a:t>
            </a:r>
            <a:endParaRPr sz="1200">
              <a:latin typeface="Calibri"/>
              <a:ea typeface="Calibri"/>
              <a:cs typeface="Calibri"/>
              <a:sym typeface="Calibri"/>
            </a:endParaRPr>
          </a:p>
        </p:txBody>
      </p:sp>
      <p:pic>
        <p:nvPicPr>
          <p:cNvPr id="159" name="Google Shape;159;g27a9d619192_0_29"/>
          <p:cNvPicPr preferRelativeResize="0"/>
          <p:nvPr/>
        </p:nvPicPr>
        <p:blipFill>
          <a:blip r:embed="rId3">
            <a:alphaModFix/>
          </a:blip>
          <a:stretch>
            <a:fillRect/>
          </a:stretch>
        </p:blipFill>
        <p:spPr>
          <a:xfrm>
            <a:off x="4371100" y="1539575"/>
            <a:ext cx="4641824" cy="2730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165" name="Google Shape;165;p4"/>
          <p:cNvSpPr txBox="1"/>
          <p:nvPr/>
        </p:nvSpPr>
        <p:spPr>
          <a:xfrm>
            <a:off x="377625" y="1376475"/>
            <a:ext cx="701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a:ea typeface="Quicksand"/>
              <a:cs typeface="Quicksand"/>
              <a:sym typeface="Quicksand"/>
            </a:endParaRPr>
          </a:p>
        </p:txBody>
      </p:sp>
      <p:sp>
        <p:nvSpPr>
          <p:cNvPr id="166" name="Google Shape;166;p4"/>
          <p:cNvSpPr txBox="1"/>
          <p:nvPr/>
        </p:nvSpPr>
        <p:spPr>
          <a:xfrm>
            <a:off x="102350" y="974500"/>
            <a:ext cx="89847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TRANSPORTATION</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Public transportation options to the educational centers are limited, although Hartnell students ride for free with their student identification.. The table below shows the frequency of each bus line from Salinas to each of our centers. </a:t>
            </a:r>
            <a:endParaRPr sz="1600">
              <a:latin typeface="Quicksand"/>
              <a:ea typeface="Quicksand"/>
              <a:cs typeface="Quicksand"/>
              <a:sym typeface="Quicksand"/>
            </a:endParaRPr>
          </a:p>
        </p:txBody>
      </p:sp>
      <p:graphicFrame>
        <p:nvGraphicFramePr>
          <p:cNvPr id="167" name="Google Shape;167;p4"/>
          <p:cNvGraphicFramePr/>
          <p:nvPr/>
        </p:nvGraphicFramePr>
        <p:xfrm>
          <a:off x="884275" y="2298738"/>
          <a:ext cx="3000000" cy="3000000"/>
        </p:xfrm>
        <a:graphic>
          <a:graphicData uri="http://schemas.openxmlformats.org/drawingml/2006/table">
            <a:tbl>
              <a:tblPr>
                <a:noFill/>
                <a:tableStyleId>{C9EBB2F3-555F-4B47-A23E-756F2CB062C4}</a:tableStyleId>
              </a:tblPr>
              <a:tblGrid>
                <a:gridCol w="2413000"/>
                <a:gridCol w="2413000"/>
                <a:gridCol w="2413000"/>
              </a:tblGrid>
              <a:tr h="259725">
                <a:tc>
                  <a:txBody>
                    <a:bodyPr/>
                    <a:lstStyle/>
                    <a:p>
                      <a:pPr indent="0" lvl="0" marL="0" rtl="0" algn="ctr">
                        <a:spcBef>
                          <a:spcPts val="0"/>
                        </a:spcBef>
                        <a:spcAft>
                          <a:spcPts val="0"/>
                        </a:spcAft>
                        <a:buNone/>
                      </a:pPr>
                      <a:r>
                        <a:rPr b="1" lang="en-US">
                          <a:latin typeface="Calibri"/>
                          <a:ea typeface="Calibri"/>
                          <a:cs typeface="Calibri"/>
                          <a:sym typeface="Calibri"/>
                        </a:rPr>
                        <a:t>Bus Line</a:t>
                      </a:r>
                      <a:endParaRPr b="1">
                        <a:latin typeface="Calibri"/>
                        <a:ea typeface="Calibri"/>
                        <a:cs typeface="Calibri"/>
                        <a:sym typeface="Calibri"/>
                      </a:endParaRPr>
                    </a:p>
                  </a:txBody>
                  <a:tcPr marT="91425" marB="91425" marR="91425" marL="91425">
                    <a:solidFill>
                      <a:srgbClr val="CCCCCC"/>
                    </a:solidFill>
                  </a:tcPr>
                </a:tc>
                <a:tc>
                  <a:txBody>
                    <a:bodyPr/>
                    <a:lstStyle/>
                    <a:p>
                      <a:pPr indent="0" lvl="0" marL="0" rtl="0" algn="ctr">
                        <a:spcBef>
                          <a:spcPts val="0"/>
                        </a:spcBef>
                        <a:spcAft>
                          <a:spcPts val="0"/>
                        </a:spcAft>
                        <a:buNone/>
                      </a:pPr>
                      <a:r>
                        <a:rPr b="1" lang="en-US">
                          <a:latin typeface="Calibri"/>
                          <a:ea typeface="Calibri"/>
                          <a:cs typeface="Calibri"/>
                          <a:sym typeface="Calibri"/>
                        </a:rPr>
                        <a:t>Route</a:t>
                      </a:r>
                      <a:endParaRPr b="1">
                        <a:latin typeface="Calibri"/>
                        <a:ea typeface="Calibri"/>
                        <a:cs typeface="Calibri"/>
                        <a:sym typeface="Calibri"/>
                      </a:endParaRPr>
                    </a:p>
                  </a:txBody>
                  <a:tcPr marT="91425" marB="91425" marR="91425" marL="91425">
                    <a:solidFill>
                      <a:srgbClr val="CCCCCC"/>
                    </a:solidFill>
                  </a:tcPr>
                </a:tc>
                <a:tc>
                  <a:txBody>
                    <a:bodyPr/>
                    <a:lstStyle/>
                    <a:p>
                      <a:pPr indent="0" lvl="0" marL="0" rtl="0" algn="ctr">
                        <a:spcBef>
                          <a:spcPts val="0"/>
                        </a:spcBef>
                        <a:spcAft>
                          <a:spcPts val="0"/>
                        </a:spcAft>
                        <a:buNone/>
                      </a:pPr>
                      <a:r>
                        <a:rPr b="1" lang="en-US">
                          <a:latin typeface="Calibri"/>
                          <a:ea typeface="Calibri"/>
                          <a:cs typeface="Calibri"/>
                          <a:sym typeface="Calibri"/>
                        </a:rPr>
                        <a:t>Frequency</a:t>
                      </a:r>
                      <a:endParaRPr b="1">
                        <a:latin typeface="Calibri"/>
                        <a:ea typeface="Calibri"/>
                        <a:cs typeface="Calibri"/>
                        <a:sym typeface="Calibri"/>
                      </a:endParaRPr>
                    </a:p>
                  </a:txBody>
                  <a:tcPr marT="91425" marB="91425" marR="91425" marL="91425">
                    <a:solidFill>
                      <a:srgbClr val="CCCCCC"/>
                    </a:solidFill>
                  </a:tcPr>
                </a:tc>
              </a:tr>
              <a:tr h="381000">
                <a:tc>
                  <a:txBody>
                    <a:bodyPr/>
                    <a:lstStyle/>
                    <a:p>
                      <a:pPr indent="0" lvl="0" marL="0" rtl="0" algn="ctr">
                        <a:spcBef>
                          <a:spcPts val="0"/>
                        </a:spcBef>
                        <a:spcAft>
                          <a:spcPts val="0"/>
                        </a:spcAft>
                        <a:buNone/>
                      </a:pPr>
                      <a:r>
                        <a:rPr lang="en-US">
                          <a:latin typeface="Calibri"/>
                          <a:ea typeface="Calibri"/>
                          <a:cs typeface="Calibri"/>
                          <a:sym typeface="Calibri"/>
                        </a:rPr>
                        <a:t>23</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a:latin typeface="Calibri"/>
                          <a:ea typeface="Calibri"/>
                          <a:cs typeface="Calibri"/>
                          <a:sym typeface="Calibri"/>
                        </a:rPr>
                        <a:t>Salinas to King City (includes Soledad)</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a:latin typeface="Calibri"/>
                          <a:ea typeface="Calibri"/>
                          <a:cs typeface="Calibri"/>
                          <a:sym typeface="Calibri"/>
                        </a:rPr>
                        <a:t>Once every 30 mins (peak)</a:t>
                      </a:r>
                      <a:endParaRPr>
                        <a:latin typeface="Calibri"/>
                        <a:ea typeface="Calibri"/>
                        <a:cs typeface="Calibri"/>
                        <a:sym typeface="Calibri"/>
                      </a:endParaRPr>
                    </a:p>
                    <a:p>
                      <a:pPr indent="0" lvl="0" marL="0" rtl="0" algn="ctr">
                        <a:spcBef>
                          <a:spcPts val="0"/>
                        </a:spcBef>
                        <a:spcAft>
                          <a:spcPts val="0"/>
                        </a:spcAft>
                        <a:buNone/>
                      </a:pPr>
                      <a:r>
                        <a:rPr lang="en-US">
                          <a:latin typeface="Calibri"/>
                          <a:ea typeface="Calibri"/>
                          <a:cs typeface="Calibri"/>
                          <a:sym typeface="Calibri"/>
                        </a:rPr>
                        <a:t>Once every hour (off-peak)</a:t>
                      </a:r>
                      <a:endParaRPr>
                        <a:latin typeface="Calibri"/>
                        <a:ea typeface="Calibri"/>
                        <a:cs typeface="Calibri"/>
                        <a:sym typeface="Calibri"/>
                      </a:endParaRPr>
                    </a:p>
                  </a:txBody>
                  <a:tcPr marT="91425" marB="91425" marR="91425" marL="91425" anchor="ctr"/>
                </a:tc>
              </a:tr>
              <a:tr h="381000">
                <a:tc>
                  <a:txBody>
                    <a:bodyPr/>
                    <a:lstStyle/>
                    <a:p>
                      <a:pPr indent="0" lvl="0" marL="0" rtl="0" algn="ctr">
                        <a:spcBef>
                          <a:spcPts val="0"/>
                        </a:spcBef>
                        <a:spcAft>
                          <a:spcPts val="0"/>
                        </a:spcAft>
                        <a:buNone/>
                      </a:pPr>
                      <a:r>
                        <a:rPr lang="en-US">
                          <a:latin typeface="Calibri"/>
                          <a:ea typeface="Calibri"/>
                          <a:cs typeface="Calibri"/>
                          <a:sym typeface="Calibri"/>
                        </a:rPr>
                        <a:t>28</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a:latin typeface="Calibri"/>
                          <a:ea typeface="Calibri"/>
                          <a:cs typeface="Calibri"/>
                          <a:sym typeface="Calibri"/>
                        </a:rPr>
                        <a:t>Salinas to Castroville</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a:latin typeface="Calibri"/>
                          <a:ea typeface="Calibri"/>
                          <a:cs typeface="Calibri"/>
                          <a:sym typeface="Calibri"/>
                        </a:rPr>
                        <a:t>Once every 2 hours</a:t>
                      </a:r>
                      <a:endParaRPr>
                        <a:latin typeface="Calibri"/>
                        <a:ea typeface="Calibri"/>
                        <a:cs typeface="Calibri"/>
                        <a:sym typeface="Calibri"/>
                      </a:endParaRPr>
                    </a:p>
                  </a:txBody>
                  <a:tcPr marT="91425" marB="91425" marR="91425" marL="91425" anchor="ctr"/>
                </a:tc>
              </a:tr>
              <a:tr h="381000">
                <a:tc>
                  <a:txBody>
                    <a:bodyPr/>
                    <a:lstStyle/>
                    <a:p>
                      <a:pPr indent="0" lvl="0" marL="0" rtl="0" algn="ctr">
                        <a:spcBef>
                          <a:spcPts val="0"/>
                        </a:spcBef>
                        <a:spcAft>
                          <a:spcPts val="0"/>
                        </a:spcAft>
                        <a:buNone/>
                      </a:pPr>
                      <a:r>
                        <a:rPr lang="en-US">
                          <a:latin typeface="Calibri"/>
                          <a:ea typeface="Calibri"/>
                          <a:cs typeface="Calibri"/>
                          <a:sym typeface="Calibri"/>
                        </a:rPr>
                        <a:t>47</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a:latin typeface="Calibri"/>
                          <a:ea typeface="Calibri"/>
                          <a:cs typeface="Calibri"/>
                          <a:sym typeface="Calibri"/>
                        </a:rPr>
                        <a:t>Salinas to Alisal</a:t>
                      </a:r>
                      <a:endParaRPr>
                        <a:latin typeface="Calibri"/>
                        <a:ea typeface="Calibri"/>
                        <a:cs typeface="Calibri"/>
                        <a:sym typeface="Calibri"/>
                      </a:endParaRPr>
                    </a:p>
                  </a:txBody>
                  <a:tcPr marT="91425" marB="91425" marR="91425" marL="91425" anchor="ctr"/>
                </a:tc>
                <a:tc>
                  <a:txBody>
                    <a:bodyPr/>
                    <a:lstStyle/>
                    <a:p>
                      <a:pPr indent="0" lvl="0" marL="0" rtl="0" algn="ctr">
                        <a:spcBef>
                          <a:spcPts val="0"/>
                        </a:spcBef>
                        <a:spcAft>
                          <a:spcPts val="0"/>
                        </a:spcAft>
                        <a:buNone/>
                      </a:pPr>
                      <a:r>
                        <a:rPr lang="en-US">
                          <a:latin typeface="Calibri"/>
                          <a:ea typeface="Calibri"/>
                          <a:cs typeface="Calibri"/>
                          <a:sym typeface="Calibri"/>
                        </a:rPr>
                        <a:t>Once every hour</a:t>
                      </a:r>
                      <a:endParaRPr>
                        <a:latin typeface="Calibri"/>
                        <a:ea typeface="Calibri"/>
                        <a:cs typeface="Calibri"/>
                        <a:sym typeface="Calibri"/>
                      </a:endParaRPr>
                    </a:p>
                  </a:txBody>
                  <a:tcPr marT="91425" marB="91425" marR="91425" marL="91425" anchor="ctr"/>
                </a:tc>
              </a:tr>
            </a:tbl>
          </a:graphicData>
        </a:graphic>
      </p:graphicFrame>
      <p:sp>
        <p:nvSpPr>
          <p:cNvPr id="168" name="Google Shape;168;p4"/>
          <p:cNvSpPr txBox="1"/>
          <p:nvPr/>
        </p:nvSpPr>
        <p:spPr>
          <a:xfrm>
            <a:off x="102350" y="4242175"/>
            <a:ext cx="8916600" cy="2134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estimated time for passengers to travel through the entire corridor on line 23 is 75 minutes, which has been considerably reduced from the previous 100 minutes. The 23 express currently provides a slightly faster transit time; staff are attempting to reduce the time to one hour. </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Given staffing and other considerations, the Monterey-Salinas Transit board of directors determined that focusing on ridership over coverage would represent a more effective way of allocating resources moving forward, with the core allocation decision reflecting 40% Salinas, 40% Peninsula, and 20% the remainder of the county.</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240a80360bd_1_14"/>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174" name="Google Shape;174;g240a80360bd_1_14"/>
          <p:cNvSpPr txBox="1"/>
          <p:nvPr/>
        </p:nvSpPr>
        <p:spPr>
          <a:xfrm>
            <a:off x="26775" y="795225"/>
            <a:ext cx="9117300" cy="217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LABOR MARKET AND WORKFORCE NEEDS</a:t>
            </a:r>
            <a:endParaRPr b="1" sz="16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b="1" lang="en-US" sz="700">
                <a:solidFill>
                  <a:schemeClr val="dk1"/>
                </a:solidFill>
                <a:latin typeface="Times New Roman"/>
                <a:ea typeface="Times New Roman"/>
                <a:cs typeface="Times New Roman"/>
                <a:sym typeface="Times New Roman"/>
              </a:rPr>
              <a:t> </a:t>
            </a:r>
            <a:r>
              <a:rPr lang="en-US">
                <a:solidFill>
                  <a:schemeClr val="dk1"/>
                </a:solidFill>
                <a:latin typeface="Calibri"/>
                <a:ea typeface="Calibri"/>
                <a:cs typeface="Calibri"/>
                <a:sym typeface="Calibri"/>
              </a:rPr>
              <a:t>Unemployment varies slightly across the three counties of Monterey, San Benito, and Santa Cruz. As of June 2023, the rate of unemployment (preliminary, not seasonally adjusted) was highest in San Benito at 5.8%, and lowest in Santa Cruz at 5.2%. Monterey County’s rate was 5.5%. (Employment Development Department, 2023)</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Growth in the number of jobs from 2020 to 2040 is projected to be 15,538 to a total of 258,553 in 2040 for Monterey County; 10,117 to a total of 150,119 for Santa Cruz County; and 2,212 to a total of 25,475 for San Benito County. The percentage of job growth is projected to be in reverse order: 9.51% for San Benito, 7.23% for Santa Cruz, and 6.39% for Monterey. (Association of Monterey Bay Area Governments Regional Growth Forecast, 2022)</a:t>
            </a:r>
            <a:endParaRPr sz="1600">
              <a:latin typeface="Quicksand"/>
              <a:ea typeface="Quicksand"/>
              <a:cs typeface="Quicksand"/>
              <a:sym typeface="Quicksand"/>
            </a:endParaRPr>
          </a:p>
        </p:txBody>
      </p:sp>
      <p:pic>
        <p:nvPicPr>
          <p:cNvPr id="175" name="Google Shape;175;g240a80360bd_1_14"/>
          <p:cNvPicPr preferRelativeResize="0"/>
          <p:nvPr/>
        </p:nvPicPr>
        <p:blipFill>
          <a:blip r:embed="rId3">
            <a:alphaModFix/>
          </a:blip>
          <a:stretch>
            <a:fillRect/>
          </a:stretch>
        </p:blipFill>
        <p:spPr>
          <a:xfrm>
            <a:off x="2942825" y="3324500"/>
            <a:ext cx="6071108" cy="3270325"/>
          </a:xfrm>
          <a:prstGeom prst="rect">
            <a:avLst/>
          </a:prstGeom>
          <a:noFill/>
          <a:ln>
            <a:noFill/>
          </a:ln>
        </p:spPr>
      </p:pic>
      <p:sp>
        <p:nvSpPr>
          <p:cNvPr id="176" name="Google Shape;176;g240a80360bd_1_14"/>
          <p:cNvSpPr txBox="1"/>
          <p:nvPr/>
        </p:nvSpPr>
        <p:spPr>
          <a:xfrm>
            <a:off x="3572075" y="2988900"/>
            <a:ext cx="494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Job Growth in Monterey County by Industry, 2015-2045</a:t>
            </a:r>
            <a:endParaRPr b="1">
              <a:latin typeface="Calibri"/>
              <a:ea typeface="Calibri"/>
              <a:cs typeface="Calibri"/>
              <a:sym typeface="Calibri"/>
            </a:endParaRPr>
          </a:p>
        </p:txBody>
      </p:sp>
      <p:sp>
        <p:nvSpPr>
          <p:cNvPr id="177" name="Google Shape;177;g240a80360bd_1_14"/>
          <p:cNvSpPr txBox="1"/>
          <p:nvPr/>
        </p:nvSpPr>
        <p:spPr>
          <a:xfrm>
            <a:off x="26775" y="2805950"/>
            <a:ext cx="2916000" cy="36219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Char char="●"/>
            </a:pPr>
            <a:r>
              <a:rPr lang="en-US">
                <a:solidFill>
                  <a:schemeClr val="dk1"/>
                </a:solidFill>
                <a:latin typeface="Calibri"/>
                <a:ea typeface="Calibri"/>
                <a:cs typeface="Calibri"/>
                <a:sym typeface="Calibri"/>
              </a:rPr>
              <a:t>The highest percentages of job growth in Monterey County expected between 2020 and 2045 are in </a:t>
            </a:r>
            <a:r>
              <a:rPr lang="en-US">
                <a:solidFill>
                  <a:schemeClr val="dk1"/>
                </a:solidFill>
                <a:latin typeface="Calibri"/>
                <a:ea typeface="Calibri"/>
                <a:cs typeface="Calibri"/>
                <a:sym typeface="Calibri"/>
              </a:rPr>
              <a:t>Health (14.8%), Finance/Professional Services (12.9%), Other Services (12.8%), and Self-Employed (12.7%). Although Agriculture is one of the largest industry sectors, it is expected to grow only 1.3% through 2045. (Association of Monterey Bay Area Governments Regional Growth Forecast, 2022)</a:t>
            </a:r>
            <a:endParaRPr>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7a9d619192_0_0"/>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183" name="Google Shape;183;g27a9d619192_0_0"/>
          <p:cNvSpPr txBox="1"/>
          <p:nvPr/>
        </p:nvSpPr>
        <p:spPr>
          <a:xfrm>
            <a:off x="109625" y="864875"/>
            <a:ext cx="89043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LABOR MARKET AND WORKFORCE NEEDS</a:t>
            </a:r>
            <a:endParaRPr b="1" sz="1600">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Char char="●"/>
            </a:pPr>
            <a:r>
              <a:rPr lang="en-US">
                <a:solidFill>
                  <a:schemeClr val="dk1"/>
                </a:solidFill>
                <a:latin typeface="Calibri"/>
                <a:ea typeface="Calibri"/>
                <a:cs typeface="Calibri"/>
                <a:sym typeface="Calibri"/>
              </a:rPr>
              <a:t>Unemployment varies slightly across the three counties of Monterey, San Benito, and Santa Cruz. As of June 2023, the rate of unemployment (preliminary, not seasonally adjusted) was highest in San Benito at 5.8%, and lowest in Santa Cruz at 5.2%. Monterey County’s rate was 5.5%. (Employment Development Department, 2023)</a:t>
            </a:r>
            <a:endParaRPr sz="1600">
              <a:latin typeface="Quicksand"/>
              <a:ea typeface="Quicksand"/>
              <a:cs typeface="Quicksand"/>
              <a:sym typeface="Quicksand"/>
            </a:endParaRPr>
          </a:p>
        </p:txBody>
      </p:sp>
      <p:sp>
        <p:nvSpPr>
          <p:cNvPr id="184" name="Google Shape;184;g27a9d619192_0_0"/>
          <p:cNvSpPr txBox="1"/>
          <p:nvPr/>
        </p:nvSpPr>
        <p:spPr>
          <a:xfrm>
            <a:off x="109625" y="2043875"/>
            <a:ext cx="3647100" cy="33741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0"/>
              </a:spcBef>
              <a:spcAft>
                <a:spcPts val="0"/>
              </a:spcAft>
              <a:buClr>
                <a:schemeClr val="dk1"/>
              </a:buClr>
              <a:buSzPts val="1300"/>
              <a:buChar char="●"/>
            </a:pPr>
            <a:r>
              <a:rPr lang="en-US">
                <a:solidFill>
                  <a:schemeClr val="dk1"/>
                </a:solidFill>
                <a:latin typeface="Calibri"/>
                <a:ea typeface="Calibri"/>
                <a:cs typeface="Calibri"/>
                <a:sym typeface="Calibri"/>
              </a:rPr>
              <a:t>Among five cities in the district, growth in the number of jobs from 2020-20</a:t>
            </a:r>
            <a:r>
              <a:rPr lang="en-US">
                <a:solidFill>
                  <a:schemeClr val="dk1"/>
                </a:solidFill>
                <a:latin typeface="Calibri"/>
                <a:ea typeface="Calibri"/>
                <a:cs typeface="Calibri"/>
                <a:sym typeface="Calibri"/>
              </a:rPr>
              <a:t>45 </a:t>
            </a:r>
            <a:r>
              <a:rPr lang="en-US">
                <a:solidFill>
                  <a:schemeClr val="dk1"/>
                </a:solidFill>
                <a:latin typeface="Calibri"/>
                <a:ea typeface="Calibri"/>
                <a:cs typeface="Calibri"/>
                <a:sym typeface="Calibri"/>
              </a:rPr>
              <a:t>is projected to be the highest for Salinas (</a:t>
            </a:r>
            <a:r>
              <a:rPr lang="en-US">
                <a:solidFill>
                  <a:schemeClr val="dk1"/>
                </a:solidFill>
                <a:latin typeface="Calibri"/>
                <a:ea typeface="Calibri"/>
                <a:cs typeface="Calibri"/>
                <a:sym typeface="Calibri"/>
              </a:rPr>
              <a:t>5,170 </a:t>
            </a:r>
            <a:r>
              <a:rPr lang="en-US">
                <a:solidFill>
                  <a:schemeClr val="dk1"/>
                </a:solidFill>
                <a:latin typeface="Calibri"/>
                <a:ea typeface="Calibri"/>
                <a:cs typeface="Calibri"/>
                <a:sym typeface="Calibri"/>
              </a:rPr>
              <a:t>jobs to a total of 85,683), which will in 2045 represent a job growth rate of 8.6%. Gonzales is forecasted to have the highest job growth rate at 9.4%, whereas Soledad is projected to have the lowest percentage increase at 3.6% and lowest growth in number of jobs over the 20-year period. (Association of Monterey Bay Area Governments Regional Growth Forecast, 2022)</a:t>
            </a:r>
            <a:endParaRPr>
              <a:solidFill>
                <a:schemeClr val="dk1"/>
              </a:solidFill>
              <a:latin typeface="Calibri"/>
              <a:ea typeface="Calibri"/>
              <a:cs typeface="Calibri"/>
              <a:sym typeface="Calibri"/>
            </a:endParaRPr>
          </a:p>
        </p:txBody>
      </p:sp>
      <p:pic>
        <p:nvPicPr>
          <p:cNvPr id="185" name="Google Shape;185;g27a9d619192_0_0"/>
          <p:cNvPicPr preferRelativeResize="0"/>
          <p:nvPr/>
        </p:nvPicPr>
        <p:blipFill>
          <a:blip r:embed="rId3">
            <a:alphaModFix/>
          </a:blip>
          <a:stretch>
            <a:fillRect/>
          </a:stretch>
        </p:blipFill>
        <p:spPr>
          <a:xfrm>
            <a:off x="3752113" y="2043875"/>
            <a:ext cx="5302574" cy="3928025"/>
          </a:xfrm>
          <a:prstGeom prst="rect">
            <a:avLst/>
          </a:prstGeom>
          <a:noFill/>
          <a:ln>
            <a:noFill/>
          </a:ln>
        </p:spPr>
      </p:pic>
      <p:sp>
        <p:nvSpPr>
          <p:cNvPr id="186" name="Google Shape;186;g27a9d619192_0_0"/>
          <p:cNvSpPr txBox="1"/>
          <p:nvPr/>
        </p:nvSpPr>
        <p:spPr>
          <a:xfrm>
            <a:off x="3752125" y="6034375"/>
            <a:ext cx="552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a:t>
            </a:r>
            <a:r>
              <a:rPr lang="en-US" sz="1200">
                <a:solidFill>
                  <a:schemeClr val="dk1"/>
                </a:solidFill>
                <a:latin typeface="Calibri"/>
                <a:ea typeface="Calibri"/>
                <a:cs typeface="Calibri"/>
                <a:sym typeface="Calibri"/>
              </a:rPr>
              <a:t>Association of Monterey Bay Area Governments Regional Growth Forecast, 2022.</a:t>
            </a:r>
            <a:endParaRPr sz="1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192" name="Google Shape;192;p10"/>
          <p:cNvSpPr txBox="1"/>
          <p:nvPr/>
        </p:nvSpPr>
        <p:spPr>
          <a:xfrm>
            <a:off x="186750" y="951650"/>
            <a:ext cx="8770500" cy="4431300"/>
          </a:xfrm>
          <a:prstGeom prst="rect">
            <a:avLst/>
          </a:prstGeom>
          <a:noFill/>
          <a:ln>
            <a:noFill/>
          </a:ln>
        </p:spPr>
        <p:txBody>
          <a:bodyPr anchorCtr="0" anchor="t" bIns="91425" lIns="91425" spcFirstLastPara="1" rIns="91425" wrap="square" tIns="91425">
            <a:spAutoFit/>
          </a:bodyPr>
          <a:lstStyle/>
          <a:p>
            <a:pPr indent="0" lvl="0" marL="22860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WORKFORCE CHALLENGES AND OPPORTUNITIES</a:t>
            </a:r>
            <a:endParaRPr b="1" sz="16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a:solidFill>
                  <a:schemeClr val="dk1"/>
                </a:solidFill>
                <a:latin typeface="Calibri"/>
                <a:ea typeface="Calibri"/>
                <a:cs typeface="Calibri"/>
                <a:sym typeface="Calibri"/>
              </a:rPr>
              <a:t>Job quality may be the biggest challenge, as Monterey County has a higher proportion of lower-paying, lower-skill jobs (61%) when compared with California overall (46%). This means that a greater share of the population struggles to pay for their everyday living expenses. In contrast, higher-paying, higher-skill jobs translate to greater opportunities for career advancement and upward mobility. These jobs are less represented in the county relative to the statewide average. The percentage of high quality jobs grew more swiftly than lower quality jobs in the state, whereas that percentage declined for the county. The majority of workers in the county (56%) have jobs that are at moderate risk of volatility due to automation. (Reimagination and Recovery After the Covid-19 Pandemic: State of the Workforce for Monterey County, 2021)</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greatest opportunities for workforce development may include the two industry clusters of aviation and agricultural technology. These clusters represent emerging and expanding career paths, and offer high-paying, high-skill jobs. Other growing industry segments offering high-paying, high-skill jobs may include cybersecurity and data protection, artificial intelligence, and product design and advanced manufacturing. (Reimagination and Recovery After the Covid-19 Pandemic: State of the Workforce for Monterey County, 2021)</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sz="1600">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7a7ba7670c_0_70"/>
          <p:cNvSpPr txBox="1"/>
          <p:nvPr>
            <p:ph type="title"/>
          </p:nvPr>
        </p:nvSpPr>
        <p:spPr>
          <a:xfrm>
            <a:off x="26773" y="16737"/>
            <a:ext cx="6165300" cy="667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p:txBody>
      </p:sp>
      <p:sp>
        <p:nvSpPr>
          <p:cNvPr id="199" name="Google Shape;199;g27a7ba7670c_0_70"/>
          <p:cNvSpPr txBox="1"/>
          <p:nvPr>
            <p:ph idx="1" type="body"/>
          </p:nvPr>
        </p:nvSpPr>
        <p:spPr>
          <a:xfrm>
            <a:off x="457200" y="1332200"/>
            <a:ext cx="8229600" cy="45261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rPr lang="en-US">
                <a:latin typeface="Calibri"/>
                <a:ea typeface="Calibri"/>
                <a:cs typeface="Calibri"/>
                <a:sym typeface="Calibri"/>
              </a:rPr>
              <a:t>KEY FINDINGS - INTERNAL SCAN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1"/>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05" name="Google Shape;205;p11"/>
          <p:cNvSpPr txBox="1"/>
          <p:nvPr/>
        </p:nvSpPr>
        <p:spPr>
          <a:xfrm>
            <a:off x="26775" y="852550"/>
            <a:ext cx="9144000" cy="160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STUDENT DEMOGRAPHICS</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Gender</a:t>
            </a:r>
            <a:r>
              <a:rPr lang="en-US">
                <a:solidFill>
                  <a:schemeClr val="dk1"/>
                </a:solidFill>
                <a:latin typeface="Calibri"/>
                <a:ea typeface="Calibri"/>
                <a:cs typeface="Calibri"/>
                <a:sym typeface="Calibri"/>
              </a:rPr>
              <a:t>. In 2022-2023, 54.6% of Hartnell College students identified as female, with 44.7% identifying as male. Those proportions have not changed significantly since 2018-2019.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Age</a:t>
            </a:r>
            <a:r>
              <a:rPr lang="en-US">
                <a:solidFill>
                  <a:schemeClr val="dk1"/>
                </a:solidFill>
                <a:latin typeface="Calibri"/>
                <a:ea typeface="Calibri"/>
                <a:cs typeface="Calibri"/>
                <a:sym typeface="Calibri"/>
              </a:rPr>
              <a:t>. Approximately 70% of Hartnell students are under the age of 25. These age demographics have remained relatively unchanged since 2018-2019.</a:t>
            </a:r>
            <a:endParaRPr>
              <a:solidFill>
                <a:schemeClr val="dk1"/>
              </a:solidFill>
              <a:latin typeface="Calibri"/>
              <a:ea typeface="Calibri"/>
              <a:cs typeface="Calibri"/>
              <a:sym typeface="Calibri"/>
            </a:endParaRPr>
          </a:p>
        </p:txBody>
      </p:sp>
      <p:sp>
        <p:nvSpPr>
          <p:cNvPr id="206" name="Google Shape;206;p11"/>
          <p:cNvSpPr txBox="1"/>
          <p:nvPr/>
        </p:nvSpPr>
        <p:spPr>
          <a:xfrm>
            <a:off x="26775" y="2524825"/>
            <a:ext cx="3487500" cy="30555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Race/Ethnicity</a:t>
            </a:r>
            <a:r>
              <a:rPr lang="en-US">
                <a:solidFill>
                  <a:schemeClr val="dk1"/>
                </a:solidFill>
                <a:latin typeface="Calibri"/>
                <a:ea typeface="Calibri"/>
                <a:cs typeface="Calibri"/>
                <a:sym typeface="Calibri"/>
              </a:rPr>
              <a:t>. The majority of Hartnell students (80%) identify as Hispanic/Latino. Racial/ethnic student demographics have remained relatively stable from 2018-2019 to 2022-2023.</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Pell eligibility</a:t>
            </a:r>
            <a:r>
              <a:rPr lang="en-US">
                <a:solidFill>
                  <a:schemeClr val="dk1"/>
                </a:solidFill>
                <a:latin typeface="Calibri"/>
                <a:ea typeface="Calibri"/>
                <a:cs typeface="Calibri"/>
                <a:sym typeface="Calibri"/>
              </a:rPr>
              <a:t>. Approximately 36.5% of students meet income eligibility requirements for Pell grants. These proportions have remained stable since 2018-2019. </a:t>
            </a:r>
            <a:endParaRPr>
              <a:solidFill>
                <a:schemeClr val="dk1"/>
              </a:solidFill>
              <a:latin typeface="Calibri"/>
              <a:ea typeface="Calibri"/>
              <a:cs typeface="Calibri"/>
              <a:sym typeface="Calibri"/>
            </a:endParaRPr>
          </a:p>
        </p:txBody>
      </p:sp>
      <p:pic>
        <p:nvPicPr>
          <p:cNvPr id="207" name="Google Shape;207;p11"/>
          <p:cNvPicPr preferRelativeResize="0"/>
          <p:nvPr/>
        </p:nvPicPr>
        <p:blipFill>
          <a:blip r:embed="rId3">
            <a:alphaModFix/>
          </a:blip>
          <a:stretch>
            <a:fillRect/>
          </a:stretch>
        </p:blipFill>
        <p:spPr>
          <a:xfrm>
            <a:off x="3514267" y="2456350"/>
            <a:ext cx="5500708" cy="358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7a7ba7670c_0_45"/>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13" name="Google Shape;213;g27a7ba7670c_0_45"/>
          <p:cNvSpPr txBox="1"/>
          <p:nvPr/>
        </p:nvSpPr>
        <p:spPr>
          <a:xfrm>
            <a:off x="26775" y="763200"/>
            <a:ext cx="9117300" cy="259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STUDENT EDUCATIONAL GOALS</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Degree, certificate, transfer</a:t>
            </a:r>
            <a:r>
              <a:rPr lang="en-US">
                <a:solidFill>
                  <a:schemeClr val="dk1"/>
                </a:solidFill>
                <a:latin typeface="Calibri"/>
                <a:ea typeface="Calibri"/>
                <a:cs typeface="Calibri"/>
                <a:sym typeface="Calibri"/>
              </a:rPr>
              <a:t>. Between 2017-2018 and 2021-2022, the number of students who indicated a goal of earning an associate’s degree and/or transferring to a 4 year institution decreased by 10.3% (from 7,775 to 6,977). These declines are proportional to the college’s overall enrollment declines.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Job, career, skill development</a:t>
            </a:r>
            <a:r>
              <a:rPr lang="en-US">
                <a:solidFill>
                  <a:schemeClr val="dk1"/>
                </a:solidFill>
                <a:latin typeface="Calibri"/>
                <a:ea typeface="Calibri"/>
                <a:cs typeface="Calibri"/>
                <a:sym typeface="Calibri"/>
              </a:rPr>
              <a:t>. The number of students indicating a goal of job, career, and/or skill development decreased sharply (71.3%) between 2017-2018 and 2020-2021 (from 6,559 to 1,884). This is likely due to the intentional scaling back of our participation in the South Bay Regional Public Safety Training Center programs, as well as the reduction of CTE course offerings due to the COVID-19 pandemic. In 2021-2022, 3,936 indicated a goal of job, career, and/or skill development.  </a:t>
            </a:r>
            <a:endParaRPr b="1" sz="1600">
              <a:solidFill>
                <a:schemeClr val="dk1"/>
              </a:solidFill>
              <a:latin typeface="Calibri"/>
              <a:ea typeface="Calibri"/>
              <a:cs typeface="Calibri"/>
              <a:sym typeface="Calibri"/>
            </a:endParaRPr>
          </a:p>
        </p:txBody>
      </p:sp>
      <p:sp>
        <p:nvSpPr>
          <p:cNvPr id="214" name="Google Shape;214;g27a7ba7670c_0_45"/>
          <p:cNvSpPr txBox="1"/>
          <p:nvPr/>
        </p:nvSpPr>
        <p:spPr>
          <a:xfrm>
            <a:off x="53175" y="3306325"/>
            <a:ext cx="2095500" cy="2878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Adult education/ESL</a:t>
            </a:r>
            <a:r>
              <a:rPr lang="en-US">
                <a:solidFill>
                  <a:schemeClr val="dk1"/>
                </a:solidFill>
                <a:latin typeface="Calibri"/>
                <a:ea typeface="Calibri"/>
                <a:cs typeface="Calibri"/>
                <a:sym typeface="Calibri"/>
              </a:rPr>
              <a:t>. The number of adult education/ESL students increased by 79.7% between 2017-2018 (398 students) and 2021-2022 (715 students).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15" name="Google Shape;215;g27a7ba7670c_0_45"/>
          <p:cNvPicPr preferRelativeResize="0"/>
          <p:nvPr/>
        </p:nvPicPr>
        <p:blipFill>
          <a:blip r:embed="rId3">
            <a:alphaModFix/>
          </a:blip>
          <a:stretch>
            <a:fillRect/>
          </a:stretch>
        </p:blipFill>
        <p:spPr>
          <a:xfrm>
            <a:off x="2148677" y="3358200"/>
            <a:ext cx="6995523" cy="291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27a7ba7670c_0_76"/>
          <p:cNvSpPr txBox="1"/>
          <p:nvPr>
            <p:ph type="title"/>
          </p:nvPr>
        </p:nvSpPr>
        <p:spPr>
          <a:xfrm>
            <a:off x="26773" y="16737"/>
            <a:ext cx="6165300" cy="667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Calibri"/>
                <a:ea typeface="Calibri"/>
                <a:cs typeface="Calibri"/>
                <a:sym typeface="Calibri"/>
              </a:rPr>
              <a:t>OVERVIEW</a:t>
            </a:r>
            <a:endParaRPr>
              <a:latin typeface="Calibri"/>
              <a:ea typeface="Calibri"/>
              <a:cs typeface="Calibri"/>
              <a:sym typeface="Calibri"/>
            </a:endParaRPr>
          </a:p>
        </p:txBody>
      </p:sp>
      <p:sp>
        <p:nvSpPr>
          <p:cNvPr id="67" name="Google Shape;67;g27a7ba7670c_0_76"/>
          <p:cNvSpPr txBox="1"/>
          <p:nvPr>
            <p:ph idx="1" type="body"/>
          </p:nvPr>
        </p:nvSpPr>
        <p:spPr>
          <a:xfrm>
            <a:off x="154650" y="841625"/>
            <a:ext cx="8834700" cy="5948100"/>
          </a:xfrm>
          <a:prstGeom prst="rect">
            <a:avLst/>
          </a:prstGeom>
        </p:spPr>
        <p:txBody>
          <a:bodyPr anchorCtr="0" anchor="t" bIns="45700" lIns="91425" spcFirstLastPara="1" rIns="91425" wrap="square" tIns="45700">
            <a:normAutofit lnSpcReduction="10000"/>
          </a:bodyPr>
          <a:lstStyle/>
          <a:p>
            <a:pPr indent="0" lvl="0" marL="0" rtl="0" algn="l">
              <a:spcBef>
                <a:spcPts val="360"/>
              </a:spcBef>
              <a:spcAft>
                <a:spcPts val="0"/>
              </a:spcAft>
              <a:buNone/>
            </a:pPr>
            <a:r>
              <a:rPr lang="en-US" sz="2400">
                <a:latin typeface="Calibri"/>
                <a:ea typeface="Calibri"/>
                <a:cs typeface="Calibri"/>
                <a:sym typeface="Calibri"/>
              </a:rPr>
              <a:t>What is an environmental scan?</a:t>
            </a:r>
            <a:endParaRPr sz="2400">
              <a:latin typeface="Calibri"/>
              <a:ea typeface="Calibri"/>
              <a:cs typeface="Calibri"/>
              <a:sym typeface="Calibri"/>
            </a:endParaRPr>
          </a:p>
          <a:p>
            <a:pPr indent="0" lvl="0" marL="0" rtl="0" algn="l">
              <a:lnSpc>
                <a:spcPct val="115000"/>
              </a:lnSpc>
              <a:spcBef>
                <a:spcPts val="0"/>
              </a:spcBef>
              <a:spcAft>
                <a:spcPts val="0"/>
              </a:spcAft>
              <a:buNone/>
            </a:pPr>
            <a:r>
              <a:rPr b="0" lang="en-US" sz="1600">
                <a:latin typeface="Calibri"/>
                <a:ea typeface="Calibri"/>
                <a:cs typeface="Calibri"/>
                <a:sym typeface="Calibri"/>
              </a:rPr>
              <a:t>An Environmental Scan is the identification and monitoring of factors from both inside and outside the organization that may impact planning and decision-making. It is an opportunity to gather a broad range of information to help determine the future direction of the district.</a:t>
            </a:r>
            <a:endParaRPr b="0" sz="1500">
              <a:latin typeface="Calibri"/>
              <a:ea typeface="Calibri"/>
              <a:cs typeface="Calibri"/>
              <a:sym typeface="Calibri"/>
            </a:endParaRPr>
          </a:p>
          <a:p>
            <a:pPr indent="0" lvl="0" marL="0" rtl="0" algn="l">
              <a:lnSpc>
                <a:spcPct val="115000"/>
              </a:lnSpc>
              <a:spcBef>
                <a:spcPts val="1200"/>
              </a:spcBef>
              <a:spcAft>
                <a:spcPts val="0"/>
              </a:spcAft>
              <a:buNone/>
            </a:pPr>
            <a:r>
              <a:rPr lang="en-US" sz="2400">
                <a:latin typeface="Calibri"/>
                <a:ea typeface="Calibri"/>
                <a:cs typeface="Calibri"/>
                <a:sym typeface="Calibri"/>
              </a:rPr>
              <a:t>How was this environmental scan done? </a:t>
            </a:r>
            <a:endParaRPr sz="2400">
              <a:latin typeface="Calibri"/>
              <a:ea typeface="Calibri"/>
              <a:cs typeface="Calibri"/>
              <a:sym typeface="Calibri"/>
            </a:endParaRPr>
          </a:p>
          <a:p>
            <a:pPr indent="0" lvl="0" marL="0" rtl="0" algn="l">
              <a:lnSpc>
                <a:spcPct val="115000"/>
              </a:lnSpc>
              <a:spcBef>
                <a:spcPts val="0"/>
              </a:spcBef>
              <a:spcAft>
                <a:spcPts val="0"/>
              </a:spcAft>
              <a:buNone/>
            </a:pPr>
            <a:r>
              <a:rPr b="0" lang="en-US" sz="1500">
                <a:latin typeface="Calibri"/>
                <a:ea typeface="Calibri"/>
                <a:cs typeface="Calibri"/>
                <a:sym typeface="Calibri"/>
              </a:rPr>
              <a:t>There were three major components to this environmental scan:</a:t>
            </a:r>
            <a:endParaRPr b="0" sz="1500">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b="0" lang="en-US" sz="1500" u="sng">
                <a:latin typeface="Calibri"/>
                <a:ea typeface="Calibri"/>
                <a:cs typeface="Calibri"/>
                <a:sym typeface="Calibri"/>
              </a:rPr>
              <a:t>External scan</a:t>
            </a:r>
            <a:r>
              <a:rPr b="0" lang="en-US" sz="1500">
                <a:latin typeface="Calibri"/>
                <a:ea typeface="Calibri"/>
                <a:cs typeface="Calibri"/>
                <a:sym typeface="Calibri"/>
              </a:rPr>
              <a:t>. Our external scan relied on a variety of data sources, including the U.S. Census and American Community Survey, the California Department of Education, the California Department of Finance, and regional reports. These sources gave us information about population changes, educational trends, household income, cost of living, Internet and computer access, transportation, and labor market and employment trends.</a:t>
            </a:r>
            <a:endParaRPr b="0" sz="1500">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b="0" lang="en-US" sz="1500" u="sng">
                <a:latin typeface="Calibri"/>
                <a:ea typeface="Calibri"/>
                <a:cs typeface="Calibri"/>
                <a:sym typeface="Calibri"/>
              </a:rPr>
              <a:t>Internal scan</a:t>
            </a:r>
            <a:r>
              <a:rPr b="0" lang="en-US" sz="1500">
                <a:latin typeface="Calibri"/>
                <a:ea typeface="Calibri"/>
                <a:cs typeface="Calibri"/>
                <a:sym typeface="Calibri"/>
              </a:rPr>
              <a:t>. Our internal scan utilized our local data and focused on student access, progress, momentum, and completion trends, as well as post-graduation success. </a:t>
            </a:r>
            <a:endParaRPr b="0" sz="1500">
              <a:latin typeface="Calibri"/>
              <a:ea typeface="Calibri"/>
              <a:cs typeface="Calibri"/>
              <a:sym typeface="Calibri"/>
            </a:endParaRPr>
          </a:p>
          <a:p>
            <a:pPr indent="-323850" lvl="0" marL="457200" rtl="0" algn="l">
              <a:lnSpc>
                <a:spcPct val="115000"/>
              </a:lnSpc>
              <a:spcBef>
                <a:spcPts val="0"/>
              </a:spcBef>
              <a:spcAft>
                <a:spcPts val="0"/>
              </a:spcAft>
              <a:buSzPts val="1500"/>
              <a:buFont typeface="Calibri"/>
              <a:buChar char="●"/>
            </a:pPr>
            <a:r>
              <a:rPr b="0" lang="en-US" sz="1500" u="sng">
                <a:latin typeface="Calibri"/>
                <a:ea typeface="Calibri"/>
                <a:cs typeface="Calibri"/>
                <a:sym typeface="Calibri"/>
              </a:rPr>
              <a:t>SWOT analysis</a:t>
            </a:r>
            <a:r>
              <a:rPr b="0" lang="en-US" sz="1500">
                <a:latin typeface="Calibri"/>
                <a:ea typeface="Calibri"/>
                <a:cs typeface="Calibri"/>
                <a:sym typeface="Calibri"/>
              </a:rPr>
              <a:t>. </a:t>
            </a:r>
            <a:r>
              <a:rPr b="0" lang="en-US" sz="1500">
                <a:latin typeface="Calibri"/>
                <a:ea typeface="Calibri"/>
                <a:cs typeface="Calibri"/>
                <a:sym typeface="Calibri"/>
              </a:rPr>
              <a:t>A SWOT analysis was conducted in Fall 2022 with the Academic Senate, Associated Students of Hartnell College (ASHC), classified professionals, and senior leadership team members. These analyses gather input regarding the institution’s strengths, weaknesses, opportunities, and threats. </a:t>
            </a:r>
            <a:endParaRPr b="0" sz="1500">
              <a:latin typeface="Calibri"/>
              <a:ea typeface="Calibri"/>
              <a:cs typeface="Calibri"/>
              <a:sym typeface="Calibri"/>
            </a:endParaRPr>
          </a:p>
          <a:p>
            <a:pPr indent="0" lvl="0" marL="0" rtl="0" algn="l">
              <a:lnSpc>
                <a:spcPct val="115000"/>
              </a:lnSpc>
              <a:spcBef>
                <a:spcPts val="0"/>
              </a:spcBef>
              <a:spcAft>
                <a:spcPts val="0"/>
              </a:spcAft>
              <a:buNone/>
            </a:pPr>
            <a:r>
              <a:t/>
            </a:r>
            <a:endParaRPr b="0" sz="1400">
              <a:latin typeface="Calibri"/>
              <a:ea typeface="Calibri"/>
              <a:cs typeface="Calibri"/>
              <a:sym typeface="Calibri"/>
            </a:endParaRPr>
          </a:p>
          <a:p>
            <a:pPr indent="0" lvl="0" marL="0" rtl="0" algn="l">
              <a:lnSpc>
                <a:spcPct val="115000"/>
              </a:lnSpc>
              <a:spcBef>
                <a:spcPts val="0"/>
              </a:spcBef>
              <a:spcAft>
                <a:spcPts val="0"/>
              </a:spcAft>
              <a:buNone/>
            </a:pPr>
            <a:r>
              <a:rPr lang="en-US" sz="2400">
                <a:latin typeface="Calibri"/>
                <a:ea typeface="Calibri"/>
                <a:cs typeface="Calibri"/>
                <a:sym typeface="Calibri"/>
              </a:rPr>
              <a:t>How will this environmental scan be used? </a:t>
            </a:r>
            <a:endParaRPr sz="2400">
              <a:latin typeface="Calibri"/>
              <a:ea typeface="Calibri"/>
              <a:cs typeface="Calibri"/>
              <a:sym typeface="Calibri"/>
            </a:endParaRPr>
          </a:p>
          <a:p>
            <a:pPr indent="0" lvl="0" marL="0" rtl="0" algn="l">
              <a:lnSpc>
                <a:spcPct val="115000"/>
              </a:lnSpc>
              <a:spcBef>
                <a:spcPts val="0"/>
              </a:spcBef>
              <a:spcAft>
                <a:spcPts val="0"/>
              </a:spcAft>
              <a:buNone/>
            </a:pPr>
            <a:r>
              <a:rPr b="0" lang="en-US" sz="1500">
                <a:latin typeface="Calibri"/>
                <a:ea typeface="Calibri"/>
                <a:cs typeface="Calibri"/>
                <a:sym typeface="Calibri"/>
              </a:rPr>
              <a:t>The information in this scan will help us determine our strategic planning priorities, as well as the direction our strategic enrollment management efforts. Information from the environmental scan can also be used for other planning efforts, and can help us be proactive in anticipating projected trends. </a:t>
            </a:r>
            <a:endParaRPr sz="24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7a7ba7670c_0_50"/>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21" name="Google Shape;221;g27a7ba7670c_0_50"/>
          <p:cNvSpPr txBox="1"/>
          <p:nvPr/>
        </p:nvSpPr>
        <p:spPr>
          <a:xfrm>
            <a:off x="95400" y="790900"/>
            <a:ext cx="8953200" cy="259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STUDENT ENROLLMENT</a:t>
            </a:r>
            <a:endParaRPr b="1" sz="12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Headcounts</a:t>
            </a:r>
            <a:r>
              <a:rPr lang="en-US">
                <a:solidFill>
                  <a:schemeClr val="dk1"/>
                </a:solidFill>
                <a:latin typeface="Calibri"/>
                <a:ea typeface="Calibri"/>
                <a:cs typeface="Calibri"/>
                <a:sym typeface="Calibri"/>
              </a:rPr>
              <a:t>. Between 2018-2019 and 2022-2023, overall student headcounts decreased by 18.8% (from 13,167 to 10,694). The largest decreases occurred among continuing students (21.2% decrease), students between the ages of 20 and 24 (27.6% decrease), and students who identify as White (36.8% decrease) or Asian (26.9% decrease). Dual enrollment students increased slightly by 1.4%. </a:t>
            </a:r>
            <a:r>
              <a:rPr lang="en-US">
                <a:solidFill>
                  <a:schemeClr val="dk1"/>
                </a:solidFill>
                <a:latin typeface="Calibri"/>
                <a:ea typeface="Calibri"/>
                <a:cs typeface="Calibri"/>
                <a:sym typeface="Calibri"/>
              </a:rPr>
              <a:t>The number of first-time Salinas Valley Promise students increased by 55.2% between Fall 2019 and Fall 2022, from 620 to 962 students.</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Enrollments</a:t>
            </a:r>
            <a:r>
              <a:rPr lang="en-US">
                <a:solidFill>
                  <a:schemeClr val="dk1"/>
                </a:solidFill>
                <a:latin typeface="Calibri"/>
                <a:ea typeface="Calibri"/>
                <a:cs typeface="Calibri"/>
                <a:sym typeface="Calibri"/>
              </a:rPr>
              <a:t>. Overall enrollments decreased by 13.4% between 2018-2019 and 2022-2023 (from 57,981 to 50,207).</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rPr lang="en-US">
                <a:solidFill>
                  <a:schemeClr val="dk1"/>
                </a:solidFill>
                <a:latin typeface="Calibri"/>
                <a:ea typeface="Calibri"/>
                <a:cs typeface="Calibri"/>
                <a:sym typeface="Calibri"/>
              </a:rPr>
              <a:t> </a:t>
            </a:r>
            <a:endParaRPr b="1" sz="1600">
              <a:solidFill>
                <a:schemeClr val="dk1"/>
              </a:solidFill>
              <a:latin typeface="Calibri"/>
              <a:ea typeface="Calibri"/>
              <a:cs typeface="Calibri"/>
              <a:sym typeface="Calibri"/>
            </a:endParaRPr>
          </a:p>
        </p:txBody>
      </p:sp>
      <p:pic>
        <p:nvPicPr>
          <p:cNvPr id="222" name="Google Shape;222;g27a7ba7670c_0_50"/>
          <p:cNvPicPr preferRelativeResize="0"/>
          <p:nvPr/>
        </p:nvPicPr>
        <p:blipFill>
          <a:blip r:embed="rId3">
            <a:alphaModFix/>
          </a:blip>
          <a:stretch>
            <a:fillRect/>
          </a:stretch>
        </p:blipFill>
        <p:spPr>
          <a:xfrm>
            <a:off x="1796950" y="3010550"/>
            <a:ext cx="5970901" cy="3542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e6c08f4ece_5_2"/>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28" name="Google Shape;228;g1e6c08f4ece_5_2"/>
          <p:cNvSpPr txBox="1"/>
          <p:nvPr/>
        </p:nvSpPr>
        <p:spPr>
          <a:xfrm>
            <a:off x="26775" y="790900"/>
            <a:ext cx="4158600" cy="436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STUDENT ENROLLMENT</a:t>
            </a:r>
            <a:endParaRPr b="1" sz="12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Educational centers</a:t>
            </a:r>
            <a:r>
              <a:rPr lang="en-US">
                <a:solidFill>
                  <a:schemeClr val="dk1"/>
                </a:solidFill>
                <a:latin typeface="Calibri"/>
                <a:ea typeface="Calibri"/>
                <a:cs typeface="Calibri"/>
                <a:sym typeface="Calibri"/>
              </a:rPr>
              <a:t>. Between 2018-2019 and 2022-2023, enrollments at the educational centers (combined) decreased by 13.5% (from 6,300 to 5,452). This is despite the fact that in 2018-2019, two educational centers existed (Alisal and King City), and 2022-2023 saw the addition of two additional centers (Castroville and Soledad). Enrollments at the Alisal center decreased by 30%, and enrollments at King City decreased by 66.4%. When 2022-2023 enrollments at the Soledad and King City centers are combined (4,585), there was less than a 1% decrease compared to King City enrollments in 2018-2019 (4,615).</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600">
              <a:solidFill>
                <a:schemeClr val="dk1"/>
              </a:solidFill>
              <a:latin typeface="Calibri"/>
              <a:ea typeface="Calibri"/>
              <a:cs typeface="Calibri"/>
              <a:sym typeface="Calibri"/>
            </a:endParaRPr>
          </a:p>
        </p:txBody>
      </p:sp>
      <p:sp>
        <p:nvSpPr>
          <p:cNvPr id="229" name="Google Shape;229;g1e6c08f4ece_5_2"/>
          <p:cNvSpPr txBox="1"/>
          <p:nvPr/>
        </p:nvSpPr>
        <p:spPr>
          <a:xfrm>
            <a:off x="26775" y="4640250"/>
            <a:ext cx="8950500" cy="1816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Distance education</a:t>
            </a:r>
            <a:r>
              <a:rPr lang="en-US">
                <a:solidFill>
                  <a:schemeClr val="dk1"/>
                </a:solidFill>
                <a:latin typeface="Calibri"/>
                <a:ea typeface="Calibri"/>
                <a:cs typeface="Calibri"/>
                <a:sym typeface="Calibri"/>
              </a:rPr>
              <a:t>. Face-to-face enrollments declined by 52.8% (from 46,445 to 21,926) between 2018-2019 and 2022-2023. Online enrollments, in contrast, increased by 198.1% (from 7,012 to 20,905). Hybrid course enrollments increased by 38.6% (from 4,524 to 6,272).</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Char char="●"/>
            </a:pPr>
            <a:r>
              <a:rPr lang="en-US" u="sng">
                <a:solidFill>
                  <a:schemeClr val="dk1"/>
                </a:solidFill>
                <a:latin typeface="Calibri"/>
                <a:ea typeface="Calibri"/>
                <a:cs typeface="Calibri"/>
                <a:sym typeface="Calibri"/>
              </a:rPr>
              <a:t>Inmate education</a:t>
            </a:r>
            <a:r>
              <a:rPr lang="en-US">
                <a:solidFill>
                  <a:schemeClr val="dk1"/>
                </a:solidFill>
                <a:latin typeface="Calibri"/>
                <a:ea typeface="Calibri"/>
                <a:cs typeface="Calibri"/>
                <a:sym typeface="Calibri"/>
              </a:rPr>
              <a:t>. Over the last five years, inmate enrollments increased by 21.6% (from 928 to 1,128). The largest enrollment increases were at Salinas Valley State Prison (from 431 in 2018-2019 to 685 in 2022-2023).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230" name="Google Shape;230;g1e6c08f4ece_5_2"/>
          <p:cNvPicPr preferRelativeResize="0"/>
          <p:nvPr/>
        </p:nvPicPr>
        <p:blipFill>
          <a:blip r:embed="rId3">
            <a:alphaModFix/>
          </a:blip>
          <a:stretch>
            <a:fillRect/>
          </a:stretch>
        </p:blipFill>
        <p:spPr>
          <a:xfrm>
            <a:off x="4310425" y="1153450"/>
            <a:ext cx="4765349" cy="3167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7a7ba7670c_0_55"/>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36" name="Google Shape;236;g27a7ba7670c_0_55"/>
          <p:cNvSpPr txBox="1"/>
          <p:nvPr/>
        </p:nvSpPr>
        <p:spPr>
          <a:xfrm>
            <a:off x="0" y="763200"/>
            <a:ext cx="9144000" cy="351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PROGRESS AND MOMENTUM</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Full-time vs. part-time</a:t>
            </a:r>
            <a:r>
              <a:rPr lang="en-US">
                <a:solidFill>
                  <a:schemeClr val="dk1"/>
                </a:solidFill>
                <a:latin typeface="Calibri"/>
                <a:ea typeface="Calibri"/>
                <a:cs typeface="Calibri"/>
                <a:sym typeface="Calibri"/>
              </a:rPr>
              <a:t>. The majority of Hartnell students are enrolled part-time. In Fall 2022, 37.6% were enrolled full-time, and 62.4% were enrolled part-time, with little fluctuation over the last five years. Interestingly, a higher proportion of students are remaining enrolled full-time over the full academic year (18.45% in 2022-2023, compared to 16.37% in 2017-2018).</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Unit accumulation</a:t>
            </a:r>
            <a:r>
              <a:rPr lang="en-US">
                <a:solidFill>
                  <a:schemeClr val="dk1"/>
                </a:solidFill>
                <a:latin typeface="Calibri"/>
                <a:ea typeface="Calibri"/>
                <a:cs typeface="Calibri"/>
                <a:sym typeface="Calibri"/>
              </a:rPr>
              <a:t>. In 2021-2022, Hartnell students earning an associate’s degree accumulated an average of 82 units, compared to 89 units in 2017-2018.</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Completion of gateway courses</a:t>
            </a:r>
            <a:r>
              <a:rPr lang="en-US">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I</a:t>
            </a:r>
            <a:r>
              <a:rPr lang="en-US">
                <a:solidFill>
                  <a:schemeClr val="dk1"/>
                </a:solidFill>
                <a:latin typeface="Calibri"/>
                <a:ea typeface="Calibri"/>
                <a:cs typeface="Calibri"/>
                <a:sym typeface="Calibri"/>
              </a:rPr>
              <a:t>n 2021-2022, 17% of students completed both transfer-level math and English courses in their first year (525 out of 3,097). Twenty-two percent (680) completed transfer-level math only, and 32% (983) completed transfer-level English only. This is a significant improvement compared to the 2017-2018 academic year; only 6% completed both transfer-level math and English in their first year (222 out of 3,444), 10% (348) completed only transfer-level math, and 17% (602) completed only transfer-level English.</a:t>
            </a:r>
            <a:endParaRPr b="1" sz="1800">
              <a:solidFill>
                <a:schemeClr val="dk1"/>
              </a:solidFill>
              <a:latin typeface="Calibri"/>
              <a:ea typeface="Calibri"/>
              <a:cs typeface="Calibri"/>
              <a:sym typeface="Calibri"/>
            </a:endParaRPr>
          </a:p>
        </p:txBody>
      </p:sp>
      <p:pic>
        <p:nvPicPr>
          <p:cNvPr id="237" name="Google Shape;237;g27a7ba7670c_0_55"/>
          <p:cNvPicPr preferRelativeResize="0"/>
          <p:nvPr/>
        </p:nvPicPr>
        <p:blipFill>
          <a:blip r:embed="rId3">
            <a:alphaModFix/>
          </a:blip>
          <a:stretch>
            <a:fillRect/>
          </a:stretch>
        </p:blipFill>
        <p:spPr>
          <a:xfrm>
            <a:off x="1642975" y="4455450"/>
            <a:ext cx="5731925" cy="2311300"/>
          </a:xfrm>
          <a:prstGeom prst="rect">
            <a:avLst/>
          </a:prstGeom>
          <a:noFill/>
          <a:ln>
            <a:noFill/>
          </a:ln>
        </p:spPr>
      </p:pic>
      <p:sp>
        <p:nvSpPr>
          <p:cNvPr id="238" name="Google Shape;238;g27a7ba7670c_0_55"/>
          <p:cNvSpPr txBox="1"/>
          <p:nvPr/>
        </p:nvSpPr>
        <p:spPr>
          <a:xfrm>
            <a:off x="1575438" y="4162375"/>
            <a:ext cx="5993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US">
                <a:solidFill>
                  <a:schemeClr val="dk1"/>
                </a:solidFill>
                <a:latin typeface="Calibri"/>
                <a:ea typeface="Calibri"/>
                <a:cs typeface="Calibri"/>
                <a:sym typeface="Calibri"/>
              </a:rPr>
              <a:t>Completion of Transfer-Level Math and English in the First Year</a:t>
            </a:r>
            <a:endParaRPr b="1" sz="1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7a7ba7670c_0_60"/>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44" name="Google Shape;244;g27a7ba7670c_0_60"/>
          <p:cNvSpPr txBox="1"/>
          <p:nvPr/>
        </p:nvSpPr>
        <p:spPr>
          <a:xfrm>
            <a:off x="85275" y="950125"/>
            <a:ext cx="8876700" cy="142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PROGRESS AND MOMENTUM</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Course retention</a:t>
            </a:r>
            <a:r>
              <a:rPr lang="en-US">
                <a:solidFill>
                  <a:schemeClr val="dk1"/>
                </a:solidFill>
                <a:latin typeface="Calibri"/>
                <a:ea typeface="Calibri"/>
                <a:cs typeface="Calibri"/>
                <a:sym typeface="Calibri"/>
              </a:rPr>
              <a:t>. Overall retention rates improved from 85.6% in 2018-2019 to 88.6% in 2022-2023. Retention rates improved for all racial/ethnic groups except American Indian/Indigenous students (from 82.7% to 77.8%) and Black/African American students (from 84.2% to 82.8%). These are also the two groups that show disproportionate impact, compared to the overall retention rate. </a:t>
            </a:r>
            <a:endParaRPr b="1" sz="1800">
              <a:solidFill>
                <a:schemeClr val="dk1"/>
              </a:solidFill>
              <a:latin typeface="Calibri"/>
              <a:ea typeface="Calibri"/>
              <a:cs typeface="Calibri"/>
              <a:sym typeface="Calibri"/>
            </a:endParaRPr>
          </a:p>
        </p:txBody>
      </p:sp>
      <p:sp>
        <p:nvSpPr>
          <p:cNvPr id="245" name="Google Shape;245;g27a7ba7670c_0_60"/>
          <p:cNvSpPr txBox="1"/>
          <p:nvPr/>
        </p:nvSpPr>
        <p:spPr>
          <a:xfrm>
            <a:off x="85275" y="2433800"/>
            <a:ext cx="8876700" cy="33741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Fall-to-spring persistence</a:t>
            </a:r>
            <a:r>
              <a:rPr lang="en-US">
                <a:solidFill>
                  <a:schemeClr val="dk1"/>
                </a:solidFill>
                <a:latin typeface="Calibri"/>
                <a:ea typeface="Calibri"/>
                <a:cs typeface="Calibri"/>
                <a:sym typeface="Calibri"/>
              </a:rPr>
              <a:t>. Persistence rates decreased from 70.2% in 2018-2019 to a low of 60.5% in 2021-2022, but climbed to 68.1% in 2022-2023. The following demographic trends were noted:</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Fall-to-spring persistence rates decreased from 2018-2019 to 2022-2023 by more than 3 percentage points among Native American/Indigenous, Asian, Black/African American, and multi-race students.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Students who are 25 and older have the lowest persistence rates of any age group; in 2022-2023, 54.3% of students 25-29 years old, 54.9% of students 30-34 years old, and 57.1% of students 35 and older persisted into the spring semester. </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Among first time in college (FTIC) students, persistence rates decreased from 2018-2019 to 2021-2022 (66.8% to 57.5%), but recovered by 2022-2023 (67.8%). </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This was not the case for continuing students; persistence rates declined from 71.1% in 2018-2019 to 61.4% in 2021-2022, and while they improved to 68.2% by 2022-2023, they have not yet reached 2018-2019 levels.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7a7ba7670c_0_65"/>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INTERNAL SCAN</a:t>
            </a:r>
            <a:endParaRPr>
              <a:latin typeface="Calibri"/>
              <a:ea typeface="Calibri"/>
              <a:cs typeface="Calibri"/>
              <a:sym typeface="Calibri"/>
            </a:endParaRPr>
          </a:p>
        </p:txBody>
      </p:sp>
      <p:sp>
        <p:nvSpPr>
          <p:cNvPr id="251" name="Google Shape;251;g27a7ba7670c_0_65"/>
          <p:cNvSpPr txBox="1"/>
          <p:nvPr/>
        </p:nvSpPr>
        <p:spPr>
          <a:xfrm>
            <a:off x="85275" y="950125"/>
            <a:ext cx="8953200" cy="16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STUDENT ACHIEVEMENT</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u="sng">
                <a:solidFill>
                  <a:schemeClr val="dk1"/>
                </a:solidFill>
                <a:latin typeface="Calibri"/>
                <a:ea typeface="Calibri"/>
                <a:cs typeface="Calibri"/>
                <a:sym typeface="Calibri"/>
              </a:rPr>
              <a:t>Course success</a:t>
            </a:r>
            <a:r>
              <a:rPr lang="en-US">
                <a:solidFill>
                  <a:schemeClr val="dk1"/>
                </a:solidFill>
                <a:latin typeface="Calibri"/>
                <a:ea typeface="Calibri"/>
                <a:cs typeface="Calibri"/>
                <a:sym typeface="Calibri"/>
              </a:rPr>
              <a:t>. Overall course success rates increased from 73.5% in 2018-2019 to 74.7% in 2022-2023. Success rates improved or remained within 3 percentage points for all racial/ethnic groups over that five-year period except for Black/African American students (from 71.8% in 2018-2019 to 67.1% in 2022-2023). Male student success rates improved from 71.3% in 2018-2019 to 75.2% in 2022-2023, while female student success rates decreased slightly (from 75.2% to 74.3%).  </a:t>
            </a:r>
            <a:endParaRPr b="1" sz="1600">
              <a:solidFill>
                <a:schemeClr val="dk1"/>
              </a:solidFill>
              <a:latin typeface="Calibri"/>
              <a:ea typeface="Calibri"/>
              <a:cs typeface="Calibri"/>
              <a:sym typeface="Calibri"/>
            </a:endParaRPr>
          </a:p>
        </p:txBody>
      </p:sp>
      <p:pic>
        <p:nvPicPr>
          <p:cNvPr id="252" name="Google Shape;252;g27a7ba7670c_0_65"/>
          <p:cNvPicPr preferRelativeResize="0"/>
          <p:nvPr/>
        </p:nvPicPr>
        <p:blipFill>
          <a:blip r:embed="rId3">
            <a:alphaModFix/>
          </a:blip>
          <a:stretch>
            <a:fillRect/>
          </a:stretch>
        </p:blipFill>
        <p:spPr>
          <a:xfrm>
            <a:off x="4236945" y="2890925"/>
            <a:ext cx="4419805" cy="2878200"/>
          </a:xfrm>
          <a:prstGeom prst="rect">
            <a:avLst/>
          </a:prstGeom>
          <a:noFill/>
          <a:ln>
            <a:noFill/>
          </a:ln>
        </p:spPr>
      </p:pic>
      <p:sp>
        <p:nvSpPr>
          <p:cNvPr id="253" name="Google Shape;253;g27a7ba7670c_0_65"/>
          <p:cNvSpPr txBox="1"/>
          <p:nvPr/>
        </p:nvSpPr>
        <p:spPr>
          <a:xfrm>
            <a:off x="85275" y="2624725"/>
            <a:ext cx="3776100" cy="41175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Font typeface="Calibri"/>
              <a:buChar char="●"/>
            </a:pPr>
            <a:r>
              <a:rPr lang="en-US" u="sng">
                <a:latin typeface="Calibri"/>
                <a:ea typeface="Calibri"/>
                <a:cs typeface="Calibri"/>
                <a:sym typeface="Calibri"/>
              </a:rPr>
              <a:t>Degree and certificate completion</a:t>
            </a:r>
            <a:r>
              <a:rPr lang="en-US">
                <a:latin typeface="Calibri"/>
                <a:ea typeface="Calibri"/>
                <a:cs typeface="Calibri"/>
                <a:sym typeface="Calibri"/>
              </a:rPr>
              <a:t>. The number of earned degrees and certificates peaked in 2019-2020 and has since declined. However, when declining enrollments are taken into account, the percentage of students earning a credential has increased. In 2021-2022, the completion rate was 17.9%, compared to 16.7% in 2019-2020.   </a:t>
            </a:r>
            <a:r>
              <a:rPr lang="en-US">
                <a:solidFill>
                  <a:schemeClr val="dk1"/>
                </a:solidFill>
                <a:latin typeface="Calibri"/>
                <a:ea typeface="Calibri"/>
                <a:cs typeface="Calibri"/>
                <a:sym typeface="Calibri"/>
              </a:rPr>
              <a:t> </a:t>
            </a:r>
            <a:r>
              <a:rPr lang="en-US">
                <a:latin typeface="Calibri"/>
                <a:ea typeface="Calibri"/>
                <a:cs typeface="Calibri"/>
                <a:sym typeface="Calibri"/>
              </a:rPr>
              <a:t>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US" u="sng">
                <a:latin typeface="Calibri"/>
                <a:ea typeface="Calibri"/>
                <a:cs typeface="Calibri"/>
                <a:sym typeface="Calibri"/>
              </a:rPr>
              <a:t>Transfers to UC/CSU</a:t>
            </a:r>
            <a:r>
              <a:rPr lang="en-US">
                <a:latin typeface="Calibri"/>
                <a:ea typeface="Calibri"/>
                <a:cs typeface="Calibri"/>
                <a:sym typeface="Calibri"/>
              </a:rPr>
              <a:t>. Over the last five years, transfers to UC/CSU have increased by 22% (from 675 in 2016-2017 to 825 in 2021-2022).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7a7ba7670c_0_94"/>
          <p:cNvSpPr txBox="1"/>
          <p:nvPr>
            <p:ph type="title"/>
          </p:nvPr>
        </p:nvSpPr>
        <p:spPr>
          <a:xfrm>
            <a:off x="26773" y="16737"/>
            <a:ext cx="6165300" cy="667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latin typeface="Calibri"/>
                <a:ea typeface="Calibri"/>
                <a:cs typeface="Calibri"/>
                <a:sym typeface="Calibri"/>
              </a:rPr>
              <a:t>                 </a:t>
            </a:r>
            <a:endParaRPr>
              <a:latin typeface="Calibri"/>
              <a:ea typeface="Calibri"/>
              <a:cs typeface="Calibri"/>
              <a:sym typeface="Calibri"/>
            </a:endParaRPr>
          </a:p>
        </p:txBody>
      </p:sp>
      <p:sp>
        <p:nvSpPr>
          <p:cNvPr id="260" name="Google Shape;260;g27a7ba7670c_0_94"/>
          <p:cNvSpPr txBox="1"/>
          <p:nvPr>
            <p:ph idx="1" type="body"/>
          </p:nvPr>
        </p:nvSpPr>
        <p:spPr>
          <a:xfrm>
            <a:off x="457200" y="1332200"/>
            <a:ext cx="8229600" cy="45261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rPr lang="en-US">
                <a:latin typeface="Calibri"/>
                <a:ea typeface="Calibri"/>
                <a:cs typeface="Calibri"/>
                <a:sym typeface="Calibri"/>
              </a:rPr>
              <a:t>KEY FINDINGS - SWOT ANALYSIS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7a7ba7670c_1_1"/>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SWOT ANALYSIS</a:t>
            </a:r>
            <a:endParaRPr>
              <a:latin typeface="Calibri"/>
              <a:ea typeface="Calibri"/>
              <a:cs typeface="Calibri"/>
              <a:sym typeface="Calibri"/>
            </a:endParaRPr>
          </a:p>
        </p:txBody>
      </p:sp>
      <p:sp>
        <p:nvSpPr>
          <p:cNvPr id="266" name="Google Shape;266;g27a7ba7670c_1_1"/>
          <p:cNvSpPr txBox="1"/>
          <p:nvPr/>
        </p:nvSpPr>
        <p:spPr>
          <a:xfrm>
            <a:off x="95400" y="1169400"/>
            <a:ext cx="8953200" cy="46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600">
                <a:solidFill>
                  <a:schemeClr val="dk1"/>
                </a:solidFill>
                <a:latin typeface="Calibri"/>
                <a:ea typeface="Calibri"/>
                <a:cs typeface="Calibri"/>
                <a:sym typeface="Calibri"/>
              </a:rPr>
              <a:t>A SWOT analysis was conducted in Fall 2022 with the Academic Senate, Associated Students of Hartnell College (ASHC), classified professionals, and senior leadership team members. </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600">
                <a:solidFill>
                  <a:schemeClr val="dk1"/>
                </a:solidFill>
                <a:latin typeface="Calibri"/>
                <a:ea typeface="Calibri"/>
                <a:cs typeface="Calibri"/>
                <a:sym typeface="Calibri"/>
              </a:rPr>
              <a:t>Nine key themes emerged from this analysis.</a:t>
            </a:r>
            <a:endParaRPr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THEME 1: UNDERSTANDING AND PROACTIVELY REACHING OUR STUDENTS</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Leveraging status as a Hispanic Serving Institution, Caring Campus college, and Salinas Valley Promise</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Engaging in effective communication with students, including the website</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Offering services, including counseling, equitably and at scale </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Enhancing personal connections that were disrupted during COVID</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Addressing basic needs, including food insecurity, housing, transportation issues, and internet access. </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Increased student mental health issues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Safety and security of undocumented students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Challenges students have balancing school and family obligations, work, and seasonal employment/migration</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Environmental disasters increasing with climate change</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t/>
            </a:r>
            <a:endParaRPr sz="1000">
              <a:solidFill>
                <a:schemeClr val="dk1"/>
              </a:solidFill>
              <a:latin typeface="Calibri"/>
              <a:ea typeface="Calibri"/>
              <a:cs typeface="Calibri"/>
              <a:sym typeface="Calibri"/>
            </a:endParaRPr>
          </a:p>
          <a:p>
            <a:pPr indent="0" lvl="0" marL="914400" rtl="0" algn="l">
              <a:lnSpc>
                <a:spcPct val="115000"/>
              </a:lnSpc>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7a7ba7670c_1_6"/>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SWOT ANALYSIS</a:t>
            </a:r>
            <a:endParaRPr>
              <a:latin typeface="Calibri"/>
              <a:ea typeface="Calibri"/>
              <a:cs typeface="Calibri"/>
              <a:sym typeface="Calibri"/>
            </a:endParaRPr>
          </a:p>
        </p:txBody>
      </p:sp>
      <p:sp>
        <p:nvSpPr>
          <p:cNvPr id="272" name="Google Shape;272;g27a7ba7670c_1_6"/>
          <p:cNvSpPr txBox="1"/>
          <p:nvPr/>
        </p:nvSpPr>
        <p:spPr>
          <a:xfrm>
            <a:off x="95400" y="1047575"/>
            <a:ext cx="8953200" cy="546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THEME 2: ENROLLMENT MANAGEMENT</a:t>
            </a:r>
            <a:endParaRPr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Strong enrollment potential with adult and non-traditional student populations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Challenges throughout the student educational journey, including cumbersome onboarding processes, low retention and persistence, and high number of units accumulated</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Demand for fully online courses and programs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Need for part-time student pathways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Educational centers with updated facilities located in areas with low college-going rates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Competition from online proprietary colleges and nontraditional education providers</a:t>
            </a:r>
            <a:endParaRPr b="1" sz="18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THEME 3: ADAPTABILITY OF ORGANIZATIONAL CULTURE </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Participation in Achieving the Dream</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Commitment across employee groups to serve students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Resistance to change, combined with a culture of reactivity</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Need for training and professional development focusing on student success initiatives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Challenges associated with employee turnover</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Outdated technology combined with rapid technological shifts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Problematic relations among and within some groups and across organizational levels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Challenges attracting high caliber employees, given salaries and limited remote work options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Increased safety and security concerns</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7a7ba7670c_1_11"/>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SWOT ANALYSIS</a:t>
            </a:r>
            <a:endParaRPr>
              <a:latin typeface="Calibri"/>
              <a:ea typeface="Calibri"/>
              <a:cs typeface="Calibri"/>
              <a:sym typeface="Calibri"/>
            </a:endParaRPr>
          </a:p>
        </p:txBody>
      </p:sp>
      <p:sp>
        <p:nvSpPr>
          <p:cNvPr id="278" name="Google Shape;278;g27a7ba7670c_1_11"/>
          <p:cNvSpPr txBox="1"/>
          <p:nvPr/>
        </p:nvSpPr>
        <p:spPr>
          <a:xfrm>
            <a:off x="95400" y="1047575"/>
            <a:ext cx="8953200" cy="517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THEME 4: INTEGRATION OF COLLEGE OPERATIONS</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Cumbersome, inefficient, and outdated processes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Poor communication across the district</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Lack of integration of services across student affairs and academic affairs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Limited cross-training of staff</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Data utilized in the strategic planning process, yet not widely available for day-to-day analysis and decision-making</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THEME 5: FISCAL HEALTH</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Fiscally strong institution with respect to donations, grants, and reserves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Hartnell College Foundation is strong</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Lack of integration of multiple funding streams into a comprehensive model of student success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Cost associated with many programs serving small numbers of students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Cost of increased facilities footprint (2 additional centers) while demand for online/hybrid courses is growing</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Some programs have low enrollment and completion rates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State funding concerns - state budget uncertainty, SCFF hold harmless period ending, SCFF focus on student success but not on all populations</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7a7ba7670c_1_16"/>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SWOT ANALYSIS</a:t>
            </a:r>
            <a:endParaRPr>
              <a:latin typeface="Calibri"/>
              <a:ea typeface="Calibri"/>
              <a:cs typeface="Calibri"/>
              <a:sym typeface="Calibri"/>
            </a:endParaRPr>
          </a:p>
        </p:txBody>
      </p:sp>
      <p:sp>
        <p:nvSpPr>
          <p:cNvPr id="284" name="Google Shape;284;g27a7ba7670c_1_16"/>
          <p:cNvSpPr txBox="1"/>
          <p:nvPr/>
        </p:nvSpPr>
        <p:spPr>
          <a:xfrm>
            <a:off x="95400" y="1157200"/>
            <a:ext cx="8953200" cy="553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THEME 6: LINK TO COMMUNITIES IN SERVICE AREA  </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Strong connection to community with solid community relationships</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6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THEME 7: LINK TO INDUSTRY AND EMPLOYERS IN SERVICE AREA </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Responsive to industry needs, particularly in STEM, health care, and agriculture</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Lacking comprehensive approach to student employment and career placement</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High demand for jobs in the trades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Creation of additional internship and experiential learning opportunities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Shifting workforce needs in the new economy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THEME 8: EDUCATIONAL PIPELINE FROM K-12 TO HARTNELL </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Strong outreach to local high schools</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Increase in high school dual enrollment program</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Leakage of students from elementary to high school levels in Monterey County</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Inadequate K-12 preparation of students for college</a:t>
            </a:r>
            <a:endParaRPr>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600">
                <a:solidFill>
                  <a:schemeClr val="dk1"/>
                </a:solidFill>
                <a:latin typeface="Calibri"/>
                <a:ea typeface="Calibri"/>
                <a:cs typeface="Calibri"/>
                <a:sym typeface="Calibri"/>
              </a:rPr>
              <a:t>THEME 9: EDUCATIONAL PIPELINE FROM HARTNELL TO 4-YEAR INSTITUTIONS  </a:t>
            </a:r>
            <a:endParaRPr b="1" sz="1600">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Strong partnership with CSUMB</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Lacking comprehensive approach to student transfer</a:t>
            </a:r>
            <a:endParaRPr>
              <a:solidFill>
                <a:schemeClr val="dk1"/>
              </a:solidFill>
              <a:latin typeface="Calibri"/>
              <a:ea typeface="Calibri"/>
              <a:cs typeface="Calibri"/>
              <a:sym typeface="Calibri"/>
            </a:endParaRPr>
          </a:p>
          <a:p>
            <a:pPr indent="-317500" lvl="1" marL="9144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Need to strengthen and increase partnerships with other regional 4-year institutions</a:t>
            </a:r>
            <a:endParaRPr b="1" sz="16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1e6c00d60be_0_32"/>
          <p:cNvSpPr txBox="1"/>
          <p:nvPr>
            <p:ph type="title"/>
          </p:nvPr>
        </p:nvSpPr>
        <p:spPr>
          <a:xfrm>
            <a:off x="26773" y="16737"/>
            <a:ext cx="6165300" cy="667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          </a:t>
            </a:r>
            <a:endParaRPr/>
          </a:p>
        </p:txBody>
      </p:sp>
      <p:sp>
        <p:nvSpPr>
          <p:cNvPr id="74" name="Google Shape;74;g1e6c00d60be_0_32"/>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t/>
            </a:r>
            <a:endParaRPr>
              <a:latin typeface="Calibri"/>
              <a:ea typeface="Calibri"/>
              <a:cs typeface="Calibri"/>
              <a:sym typeface="Calibri"/>
            </a:endParaRPr>
          </a:p>
          <a:p>
            <a:pPr indent="0" lvl="0" marL="0" rtl="0" algn="ctr">
              <a:spcBef>
                <a:spcPts val="360"/>
              </a:spcBef>
              <a:spcAft>
                <a:spcPts val="0"/>
              </a:spcAft>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2"/>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                          </a:t>
            </a:r>
            <a:endParaRPr>
              <a:latin typeface="Calibri"/>
              <a:ea typeface="Calibri"/>
              <a:cs typeface="Calibri"/>
              <a:sym typeface="Calibri"/>
            </a:endParaRPr>
          </a:p>
        </p:txBody>
      </p:sp>
      <p:sp>
        <p:nvSpPr>
          <p:cNvPr id="290" name="Google Shape;290;p12"/>
          <p:cNvSpPr txBox="1"/>
          <p:nvPr>
            <p:ph idx="1" type="body"/>
          </p:nvPr>
        </p:nvSpPr>
        <p:spPr>
          <a:xfrm>
            <a:off x="457200" y="990600"/>
            <a:ext cx="8229600" cy="5334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2000"/>
              <a:buNone/>
            </a:pPr>
            <a:r>
              <a:t/>
            </a:r>
            <a:endParaRPr sz="2000">
              <a:latin typeface="Tahoma"/>
              <a:ea typeface="Tahoma"/>
              <a:cs typeface="Tahoma"/>
              <a:sym typeface="Tahoma"/>
            </a:endParaRPr>
          </a:p>
          <a:p>
            <a:pPr indent="0" lvl="0" marL="0" rtl="0" algn="ctr">
              <a:lnSpc>
                <a:spcPct val="100000"/>
              </a:lnSpc>
              <a:spcBef>
                <a:spcPts val="400"/>
              </a:spcBef>
              <a:spcAft>
                <a:spcPts val="0"/>
              </a:spcAft>
              <a:buClr>
                <a:schemeClr val="dk1"/>
              </a:buClr>
              <a:buSzPts val="2000"/>
              <a:buNone/>
            </a:pPr>
            <a:r>
              <a:t/>
            </a:r>
            <a:endParaRPr sz="2000">
              <a:latin typeface="Tahoma"/>
              <a:ea typeface="Tahoma"/>
              <a:cs typeface="Tahoma"/>
              <a:sym typeface="Tahoma"/>
            </a:endParaRPr>
          </a:p>
          <a:p>
            <a:pPr indent="0" lvl="0" marL="0" rtl="0" algn="ctr">
              <a:lnSpc>
                <a:spcPct val="100000"/>
              </a:lnSpc>
              <a:spcBef>
                <a:spcPts val="400"/>
              </a:spcBef>
              <a:spcAft>
                <a:spcPts val="0"/>
              </a:spcAft>
              <a:buClr>
                <a:schemeClr val="dk1"/>
              </a:buClr>
              <a:buSzPts val="2000"/>
              <a:buNone/>
            </a:pPr>
            <a:r>
              <a:t/>
            </a:r>
            <a:endParaRPr sz="2000">
              <a:latin typeface="Tahoma"/>
              <a:ea typeface="Tahoma"/>
              <a:cs typeface="Tahoma"/>
              <a:sym typeface="Tahoma"/>
            </a:endParaRPr>
          </a:p>
          <a:p>
            <a:pPr indent="0" lvl="0" marL="0" rtl="0" algn="ctr">
              <a:lnSpc>
                <a:spcPct val="100000"/>
              </a:lnSpc>
              <a:spcBef>
                <a:spcPts val="400"/>
              </a:spcBef>
              <a:spcAft>
                <a:spcPts val="0"/>
              </a:spcAft>
              <a:buClr>
                <a:schemeClr val="dk1"/>
              </a:buClr>
              <a:buSzPts val="2000"/>
              <a:buNone/>
            </a:pPr>
            <a:r>
              <a:t/>
            </a:r>
            <a:endParaRPr sz="2000">
              <a:latin typeface="Tahoma"/>
              <a:ea typeface="Tahoma"/>
              <a:cs typeface="Tahoma"/>
              <a:sym typeface="Tahoma"/>
            </a:endParaRPr>
          </a:p>
          <a:p>
            <a:pPr indent="0" lvl="0" marL="0" rtl="0" algn="ctr">
              <a:lnSpc>
                <a:spcPct val="100000"/>
              </a:lnSpc>
              <a:spcBef>
                <a:spcPts val="1440"/>
              </a:spcBef>
              <a:spcAft>
                <a:spcPts val="0"/>
              </a:spcAft>
              <a:buClr>
                <a:schemeClr val="dk1"/>
              </a:buClr>
              <a:buSzPts val="7200"/>
              <a:buNone/>
            </a:pPr>
            <a:r>
              <a:rPr lang="en-US" sz="4800">
                <a:latin typeface="Calibri"/>
                <a:ea typeface="Calibri"/>
                <a:cs typeface="Calibri"/>
                <a:sym typeface="Calibri"/>
              </a:rPr>
              <a:t>QUESTIONS?</a:t>
            </a:r>
            <a:endParaRPr sz="4800">
              <a:latin typeface="Calibri"/>
              <a:ea typeface="Calibri"/>
              <a:cs typeface="Calibri"/>
              <a:sym typeface="Calibri"/>
            </a:endParaRPr>
          </a:p>
          <a:p>
            <a:pPr indent="0" lvl="0" marL="0" rtl="0" algn="ctr">
              <a:lnSpc>
                <a:spcPct val="100000"/>
              </a:lnSpc>
              <a:spcBef>
                <a:spcPts val="1440"/>
              </a:spcBef>
              <a:spcAft>
                <a:spcPts val="0"/>
              </a:spcAft>
              <a:buClr>
                <a:schemeClr val="dk1"/>
              </a:buClr>
              <a:buSzPts val="7200"/>
              <a:buNone/>
            </a:pPr>
            <a:r>
              <a:rPr lang="en-US" sz="4800">
                <a:latin typeface="Calibri"/>
                <a:ea typeface="Calibri"/>
                <a:cs typeface="Calibri"/>
                <a:sym typeface="Calibri"/>
              </a:rPr>
              <a:t>COMMENTS?</a:t>
            </a:r>
            <a:endParaRPr sz="4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80" name="Google Shape;80;p5"/>
          <p:cNvSpPr txBox="1"/>
          <p:nvPr/>
        </p:nvSpPr>
        <p:spPr>
          <a:xfrm>
            <a:off x="281425" y="845550"/>
            <a:ext cx="3332700" cy="217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POPULATION</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population of Monterey County has been steadily growing since the 1990s, and is projected to continue to grow through 2040. (</a:t>
            </a:r>
            <a:r>
              <a:rPr lang="en-US" u="sng">
                <a:solidFill>
                  <a:srgbClr val="1155CC"/>
                </a:solidFill>
                <a:latin typeface="Calibri"/>
                <a:ea typeface="Calibri"/>
                <a:cs typeface="Calibri"/>
                <a:sym typeface="Calibri"/>
                <a:hlinkClick r:id="rId3">
                  <a:extLst>
                    <a:ext uri="{A12FA001-AC4F-418D-AE19-62706E023703}">
                      <ahyp:hlinkClr val="tx"/>
                    </a:ext>
                  </a:extLst>
                </a:hlinkClick>
              </a:rPr>
              <a:t>2022 Regional Growth Forecasts</a:t>
            </a:r>
            <a:r>
              <a:rPr lang="en-US">
                <a:solidFill>
                  <a:schemeClr val="dk1"/>
                </a:solidFill>
                <a:latin typeface="Calibri"/>
                <a:ea typeface="Calibri"/>
                <a:cs typeface="Calibri"/>
                <a:sym typeface="Calibri"/>
              </a:rPr>
              <a:t>, Association of Monterey Bay Area Governments, June 2022)</a:t>
            </a:r>
            <a:endParaRPr>
              <a:solidFill>
                <a:schemeClr val="dk1"/>
              </a:solidFill>
              <a:latin typeface="Calibri"/>
              <a:ea typeface="Calibri"/>
              <a:cs typeface="Calibri"/>
              <a:sym typeface="Calibri"/>
            </a:endParaRPr>
          </a:p>
        </p:txBody>
      </p:sp>
      <p:pic>
        <p:nvPicPr>
          <p:cNvPr id="81" name="Google Shape;81;p5"/>
          <p:cNvPicPr preferRelativeResize="0"/>
          <p:nvPr/>
        </p:nvPicPr>
        <p:blipFill>
          <a:blip r:embed="rId4">
            <a:alphaModFix/>
          </a:blip>
          <a:stretch>
            <a:fillRect/>
          </a:stretch>
        </p:blipFill>
        <p:spPr>
          <a:xfrm>
            <a:off x="3782500" y="1519600"/>
            <a:ext cx="4986250" cy="2932600"/>
          </a:xfrm>
          <a:prstGeom prst="rect">
            <a:avLst/>
          </a:prstGeom>
          <a:noFill/>
          <a:ln>
            <a:noFill/>
          </a:ln>
        </p:spPr>
      </p:pic>
      <p:sp>
        <p:nvSpPr>
          <p:cNvPr id="82" name="Google Shape;82;p5"/>
          <p:cNvSpPr txBox="1"/>
          <p:nvPr/>
        </p:nvSpPr>
        <p:spPr>
          <a:xfrm>
            <a:off x="4029225" y="1022050"/>
            <a:ext cx="449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2022 Regional Growth Forecast, Monterey County</a:t>
            </a:r>
            <a:endParaRPr b="1">
              <a:latin typeface="Calibri"/>
              <a:ea typeface="Calibri"/>
              <a:cs typeface="Calibri"/>
              <a:sym typeface="Calibri"/>
            </a:endParaRPr>
          </a:p>
        </p:txBody>
      </p:sp>
      <p:sp>
        <p:nvSpPr>
          <p:cNvPr id="83" name="Google Shape;83;p5"/>
          <p:cNvSpPr txBox="1"/>
          <p:nvPr/>
        </p:nvSpPr>
        <p:spPr>
          <a:xfrm>
            <a:off x="281425" y="2939925"/>
            <a:ext cx="3332700" cy="2599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All communities in Hartnell’s service area have a majority of Latino/a residents, with 79.8% in Salinas, 84.1% in Castroville, 76.4% in Soledad, and 87.1% in King City. Prunedale has the lowest percentage of Latino/a residents (52%) within Hartnell’s service area. (</a:t>
            </a:r>
            <a:r>
              <a:rPr lang="en-US" u="sng">
                <a:solidFill>
                  <a:srgbClr val="1155CC"/>
                </a:solidFill>
                <a:latin typeface="Calibri"/>
                <a:ea typeface="Calibri"/>
                <a:cs typeface="Calibri"/>
                <a:sym typeface="Calibri"/>
                <a:hlinkClick r:id="rId5">
                  <a:extLst>
                    <a:ext uri="{A12FA001-AC4F-418D-AE19-62706E023703}">
                      <ahyp:hlinkClr val="tx"/>
                    </a:ext>
                  </a:extLst>
                </a:hlinkClick>
              </a:rPr>
              <a:t>US Census Bureau QuickFacts</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200">
              <a:solidFill>
                <a:schemeClr val="dk1"/>
              </a:solidFill>
              <a:latin typeface="Calibri"/>
              <a:ea typeface="Calibri"/>
              <a:cs typeface="Calibri"/>
              <a:sym typeface="Calibri"/>
            </a:endParaRPr>
          </a:p>
        </p:txBody>
      </p:sp>
      <p:sp>
        <p:nvSpPr>
          <p:cNvPr id="84" name="Google Shape;84;p5"/>
          <p:cNvSpPr txBox="1"/>
          <p:nvPr/>
        </p:nvSpPr>
        <p:spPr>
          <a:xfrm>
            <a:off x="350475" y="5287925"/>
            <a:ext cx="8620800" cy="1639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Spanish is the primary language in the majority of communities in Hartnell’s district. The highest percentages of Spanish-speaking residents are in the communities of Chualar (87.7%), King City (77.9%), Castroville (78.5%), and Salinas (73.4%). In the Salinas metropolitan area, 36.4% of residents reported speaking English “less than very well.” (</a:t>
            </a:r>
            <a:r>
              <a:rPr lang="en-US" u="sng">
                <a:solidFill>
                  <a:srgbClr val="1155CC"/>
                </a:solidFill>
                <a:latin typeface="Calibri"/>
                <a:ea typeface="Calibri"/>
                <a:cs typeface="Calibri"/>
                <a:sym typeface="Calibri"/>
                <a:hlinkClick r:id="rId6">
                  <a:extLst>
                    <a:ext uri="{A12FA001-AC4F-418D-AE19-62706E023703}">
                      <ahyp:hlinkClr val="tx"/>
                    </a:ext>
                  </a:extLst>
                </a:hlinkClick>
              </a:rPr>
              <a:t>American Community Survey 1-year estimates, Selected Social Characteristics in the United States, 2021</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85" name="Google Shape;85;p5"/>
          <p:cNvSpPr txBox="1"/>
          <p:nvPr/>
        </p:nvSpPr>
        <p:spPr>
          <a:xfrm>
            <a:off x="4029225" y="4452200"/>
            <a:ext cx="47394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Calibri"/>
                <a:ea typeface="Calibri"/>
                <a:cs typeface="Calibri"/>
                <a:sym typeface="Calibri"/>
              </a:rPr>
              <a:t>Source: 2022 Regional Growth Forecasts, Association of Monterey Bay Area Governments, June 2022. </a:t>
            </a:r>
            <a:endParaRPr>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6"/>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91" name="Google Shape;91;p6"/>
          <p:cNvSpPr txBox="1"/>
          <p:nvPr/>
        </p:nvSpPr>
        <p:spPr>
          <a:xfrm>
            <a:off x="236975" y="962800"/>
            <a:ext cx="8161500" cy="167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PROJECTED HIGH SCHOOL GRADUATES/COLLEGE-GOING RATES</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number of high school graduates in Monterey County will hit its peak at 5,325 in the 2023-2024 academic year. Projections indicate that these numbers will decline steadily for the next eight years, with a net loss of more than 1,000 graduates over that period of time. (California Department of Finance, Demographic Research Unit, September 2022)</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pic>
        <p:nvPicPr>
          <p:cNvPr id="92" name="Google Shape;92;p6" title="Chart"/>
          <p:cNvPicPr preferRelativeResize="0"/>
          <p:nvPr/>
        </p:nvPicPr>
        <p:blipFill>
          <a:blip r:embed="rId3">
            <a:alphaModFix/>
          </a:blip>
          <a:stretch>
            <a:fillRect/>
          </a:stretch>
        </p:blipFill>
        <p:spPr>
          <a:xfrm>
            <a:off x="3436425" y="2548525"/>
            <a:ext cx="5396049" cy="3329300"/>
          </a:xfrm>
          <a:prstGeom prst="rect">
            <a:avLst/>
          </a:prstGeom>
          <a:noFill/>
          <a:ln cap="flat" cmpd="sng" w="12700">
            <a:solidFill>
              <a:srgbClr val="000000"/>
            </a:solidFill>
            <a:prstDash val="solid"/>
            <a:miter lim="8000"/>
            <a:headEnd len="sm" w="sm" type="none"/>
            <a:tailEnd len="sm" w="sm" type="none"/>
          </a:ln>
        </p:spPr>
      </p:pic>
      <p:sp>
        <p:nvSpPr>
          <p:cNvPr id="93" name="Google Shape;93;p6"/>
          <p:cNvSpPr txBox="1"/>
          <p:nvPr/>
        </p:nvSpPr>
        <p:spPr>
          <a:xfrm>
            <a:off x="236975" y="2433450"/>
            <a:ext cx="3051300" cy="43653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highest college-going rates are among students graduating from Gonzales Unified (69.3%) and Salinas Union High (66.3%). The lowest college-going rates are among students graduating from North Monterey County Unified (57.6%), Soledad Unified (62.0%), and South Monterey County Joint Union High (55.5%). As a comparison, the college-going rates in Monterey County are 63.3%, and 63.8% statewide. (</a:t>
            </a:r>
            <a:r>
              <a:rPr lang="en-US" u="sng">
                <a:solidFill>
                  <a:srgbClr val="1155CC"/>
                </a:solidFill>
                <a:latin typeface="Calibri"/>
                <a:ea typeface="Calibri"/>
                <a:cs typeface="Calibri"/>
                <a:sym typeface="Calibri"/>
                <a:hlinkClick r:id="rId4">
                  <a:extLst>
                    <a:ext uri="{A12FA001-AC4F-418D-AE19-62706E023703}">
                      <ahyp:hlinkClr val="tx"/>
                    </a:ext>
                  </a:extLst>
                </a:hlinkClick>
              </a:rPr>
              <a:t>DataQuest</a:t>
            </a:r>
            <a:r>
              <a:rPr lang="en-US">
                <a:solidFill>
                  <a:schemeClr val="dk1"/>
                </a:solidFill>
                <a:latin typeface="Calibri"/>
                <a:ea typeface="Calibri"/>
                <a:cs typeface="Calibri"/>
                <a:sym typeface="Calibri"/>
              </a:rPr>
              <a:t>, California Department of Education)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Quicksand"/>
              <a:ea typeface="Quicksand"/>
              <a:cs typeface="Quicksand"/>
              <a:sym typeface="Quicksand"/>
            </a:endParaRPr>
          </a:p>
        </p:txBody>
      </p:sp>
      <p:sp>
        <p:nvSpPr>
          <p:cNvPr id="94" name="Google Shape;94;p6"/>
          <p:cNvSpPr txBox="1"/>
          <p:nvPr/>
        </p:nvSpPr>
        <p:spPr>
          <a:xfrm>
            <a:off x="3436400" y="5998875"/>
            <a:ext cx="53961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Source: California Department of Finance, Demographic Research Unit, September 2022.</a:t>
            </a:r>
            <a:endParaRPr>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r>
              <a:rPr lang="en-US"/>
              <a:t>                               </a:t>
            </a:r>
            <a:endParaRPr/>
          </a:p>
        </p:txBody>
      </p:sp>
      <p:sp>
        <p:nvSpPr>
          <p:cNvPr id="100" name="Google Shape;100;p2"/>
          <p:cNvSpPr txBox="1"/>
          <p:nvPr/>
        </p:nvSpPr>
        <p:spPr>
          <a:xfrm>
            <a:off x="162950" y="888725"/>
            <a:ext cx="8694600" cy="142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EDUCATIONAL ATTAINMENT</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Among cities and CDPs with more than 500 residents over the age of 25, the communities of Castroville, Chualar, and King City have the highest percentages without a high school diploma (42.7%, 40.8%, and 39.2%, respectively).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a:solidFill>
                <a:schemeClr val="dk1"/>
              </a:solidFill>
              <a:latin typeface="Calibri"/>
              <a:ea typeface="Calibri"/>
              <a:cs typeface="Calibri"/>
              <a:sym typeface="Calibri"/>
            </a:endParaRPr>
          </a:p>
        </p:txBody>
      </p:sp>
      <p:pic>
        <p:nvPicPr>
          <p:cNvPr id="101" name="Google Shape;101;p2" title="Chart"/>
          <p:cNvPicPr preferRelativeResize="0"/>
          <p:nvPr/>
        </p:nvPicPr>
        <p:blipFill>
          <a:blip r:embed="rId3">
            <a:alphaModFix/>
          </a:blip>
          <a:stretch>
            <a:fillRect/>
          </a:stretch>
        </p:blipFill>
        <p:spPr>
          <a:xfrm>
            <a:off x="3143200" y="1877125"/>
            <a:ext cx="5803325" cy="3599150"/>
          </a:xfrm>
          <a:prstGeom prst="rect">
            <a:avLst/>
          </a:prstGeom>
          <a:noFill/>
          <a:ln>
            <a:noFill/>
          </a:ln>
        </p:spPr>
      </p:pic>
      <p:sp>
        <p:nvSpPr>
          <p:cNvPr id="102" name="Google Shape;102;p2"/>
          <p:cNvSpPr txBox="1"/>
          <p:nvPr/>
        </p:nvSpPr>
        <p:spPr>
          <a:xfrm>
            <a:off x="162950" y="2058875"/>
            <a:ext cx="3184500" cy="41175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Over 20% of residents 25 and older in the cities of Gonzales and Prunedale have some college but no degree (25.6% and 20.1%, respectively). In the city of Salinas, 18.2% of adults over 25 have some college but no degree.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Rates of baccalaureate degree attainment are significantly lower in the cities and CDPs of Castroville (5.2%), King City (8.8%), and Soledad (5.2%), compared to Salinas (15.7%). (</a:t>
            </a:r>
            <a:r>
              <a:rPr lang="en-US" u="sng">
                <a:solidFill>
                  <a:srgbClr val="1155CC"/>
                </a:solidFill>
                <a:latin typeface="Calibri"/>
                <a:ea typeface="Calibri"/>
                <a:cs typeface="Calibri"/>
                <a:sym typeface="Calibri"/>
                <a:hlinkClick r:id="rId4">
                  <a:extLst>
                    <a:ext uri="{A12FA001-AC4F-418D-AE19-62706E023703}">
                      <ahyp:hlinkClr val="tx"/>
                    </a:ext>
                  </a:extLst>
                </a:hlinkClick>
              </a:rPr>
              <a:t>US Census Bureau QuickFacts</a:t>
            </a:r>
            <a:r>
              <a:rPr lang="en-US">
                <a:solidFill>
                  <a:schemeClr val="dk1"/>
                </a:solidFill>
                <a:latin typeface="Calibri"/>
                <a:ea typeface="Calibri"/>
                <a:cs typeface="Calibri"/>
                <a:sym typeface="Calibri"/>
              </a:rPr>
              <a:t>)</a:t>
            </a:r>
            <a:endParaRPr b="1">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latin typeface="Calibri"/>
              <a:ea typeface="Calibri"/>
              <a:cs typeface="Calibri"/>
              <a:sym typeface="Calibri"/>
            </a:endParaRPr>
          </a:p>
        </p:txBody>
      </p:sp>
      <p:sp>
        <p:nvSpPr>
          <p:cNvPr id="103" name="Google Shape;103;p2"/>
          <p:cNvSpPr txBox="1"/>
          <p:nvPr/>
        </p:nvSpPr>
        <p:spPr>
          <a:xfrm>
            <a:off x="3544800" y="5402200"/>
            <a:ext cx="55992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Source: American Community Survey 1-year estimates, Educational Attainment, 2021.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*Numbers in parentheses are the total number of residents 25 and older.</a:t>
            </a:r>
            <a:endParaRPr>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e6c00d60be_0_2"/>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r>
              <a:rPr lang="en-US"/>
              <a:t>                               </a:t>
            </a:r>
            <a:endParaRPr/>
          </a:p>
        </p:txBody>
      </p:sp>
      <p:sp>
        <p:nvSpPr>
          <p:cNvPr id="109" name="Google Shape;109;g1e6c00d60be_0_2"/>
          <p:cNvSpPr txBox="1"/>
          <p:nvPr/>
        </p:nvSpPr>
        <p:spPr>
          <a:xfrm>
            <a:off x="0" y="765113"/>
            <a:ext cx="8694600" cy="117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HOUSEHOLD CHARACTERISTICS AND INCOME DISPARITIES</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Of Salinas, Soledad, King City, and Castroville, Soledad and Castroville have the highest average number of persons per household at 4.5 persons, while King City (4.2) and Salinas (3.8) are somewhat lower. Comparatively, persons per household in Monterey County (3.2) and the U.S. (2.6) are substantially lower.  </a:t>
            </a:r>
            <a:endParaRPr>
              <a:solidFill>
                <a:schemeClr val="dk1"/>
              </a:solidFill>
              <a:latin typeface="Calibri"/>
              <a:ea typeface="Calibri"/>
              <a:cs typeface="Calibri"/>
              <a:sym typeface="Calibri"/>
            </a:endParaRPr>
          </a:p>
        </p:txBody>
      </p:sp>
      <p:sp>
        <p:nvSpPr>
          <p:cNvPr id="110" name="Google Shape;110;g1e6c00d60be_0_2"/>
          <p:cNvSpPr txBox="1"/>
          <p:nvPr/>
        </p:nvSpPr>
        <p:spPr>
          <a:xfrm>
            <a:off x="26775" y="1908725"/>
            <a:ext cx="3726300" cy="46131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Char char="●"/>
            </a:pPr>
            <a:r>
              <a:rPr lang="en-US">
                <a:solidFill>
                  <a:schemeClr val="dk1"/>
                </a:solidFill>
                <a:latin typeface="Calibri"/>
                <a:ea typeface="Calibri"/>
                <a:cs typeface="Calibri"/>
                <a:sym typeface="Calibri"/>
              </a:rPr>
              <a:t>Income inequality is substantial when comparing Salinas to Monterey County overall, growing considerably more dissimilar in moving from the lowest quintile to the top 5 percent of households. While the lowest quintile of mean household income is similar between the two ($20,750 vs. $20,555), the highest quintile of mean household income is much lower for Salinas ($199,802) than for Monterey County ($285,225). And the top 5 percent of households have a mean income of $310,524 for Salinas, compared with $528,732 for Monterey County. (Gini Index of Income Inequality, American Community Survey, US Census Bureau, 2021)</a:t>
            </a:r>
            <a:endParaRPr>
              <a:solidFill>
                <a:schemeClr val="dk1"/>
              </a:solidFill>
              <a:latin typeface="Calibri"/>
              <a:ea typeface="Calibri"/>
              <a:cs typeface="Calibri"/>
              <a:sym typeface="Calibri"/>
            </a:endParaRPr>
          </a:p>
        </p:txBody>
      </p:sp>
      <p:pic>
        <p:nvPicPr>
          <p:cNvPr id="111" name="Google Shape;111;g1e6c00d60be_0_2"/>
          <p:cNvPicPr preferRelativeResize="0"/>
          <p:nvPr/>
        </p:nvPicPr>
        <p:blipFill>
          <a:blip r:embed="rId3">
            <a:alphaModFix/>
          </a:blip>
          <a:stretch>
            <a:fillRect/>
          </a:stretch>
        </p:blipFill>
        <p:spPr>
          <a:xfrm>
            <a:off x="3832863" y="2137763"/>
            <a:ext cx="5254326" cy="3361755"/>
          </a:xfrm>
          <a:prstGeom prst="rect">
            <a:avLst/>
          </a:prstGeom>
          <a:noFill/>
          <a:ln>
            <a:noFill/>
          </a:ln>
        </p:spPr>
      </p:pic>
      <p:sp>
        <p:nvSpPr>
          <p:cNvPr id="112" name="Google Shape;112;g1e6c00d60be_0_2"/>
          <p:cNvSpPr txBox="1"/>
          <p:nvPr/>
        </p:nvSpPr>
        <p:spPr>
          <a:xfrm>
            <a:off x="3832937" y="5499525"/>
            <a:ext cx="5254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Gini Index of Income Inequality, American Community Survey, US Census Bureau, 2021</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7a7ba7670c_0_23"/>
          <p:cNvSpPr txBox="1"/>
          <p:nvPr>
            <p:ph type="title"/>
          </p:nvPr>
        </p:nvSpPr>
        <p:spPr>
          <a:xfrm>
            <a:off x="26773" y="16737"/>
            <a:ext cx="6165300" cy="667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r>
              <a:rPr lang="en-US"/>
              <a:t>                               </a:t>
            </a:r>
            <a:endParaRPr/>
          </a:p>
        </p:txBody>
      </p:sp>
      <p:sp>
        <p:nvSpPr>
          <p:cNvPr id="118" name="Google Shape;118;g27a7ba7670c_0_23"/>
          <p:cNvSpPr txBox="1"/>
          <p:nvPr/>
        </p:nvSpPr>
        <p:spPr>
          <a:xfrm>
            <a:off x="0" y="856100"/>
            <a:ext cx="9064500" cy="209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HOUSEHOLD CHARACTERISTICS AND INCOME DISPARITIES</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Char char="●"/>
            </a:pPr>
            <a:r>
              <a:rPr lang="en-US">
                <a:solidFill>
                  <a:schemeClr val="dk1"/>
                </a:solidFill>
                <a:latin typeface="Calibri"/>
                <a:ea typeface="Calibri"/>
                <a:cs typeface="Calibri"/>
                <a:sym typeface="Calibri"/>
              </a:rPr>
              <a:t>Women aged 50 and above earned 88% of what men their age earned; women from 30-49 earned 85% of what men earned; and women in the 16-29 age bracket earned 93% of men, thereby representing the smallest age-based gender gap in pay. (</a:t>
            </a:r>
            <a:r>
              <a:rPr lang="en-US" u="sng">
                <a:solidFill>
                  <a:schemeClr val="hlink"/>
                </a:solidFill>
                <a:latin typeface="Calibri"/>
                <a:ea typeface="Calibri"/>
                <a:cs typeface="Calibri"/>
                <a:sym typeface="Calibri"/>
                <a:hlinkClick r:id="rId3"/>
              </a:rPr>
              <a:t>Wage gap calculator</a:t>
            </a:r>
            <a:r>
              <a:rPr lang="en-US">
                <a:solidFill>
                  <a:schemeClr val="dk1"/>
                </a:solidFill>
                <a:latin typeface="Calibri"/>
                <a:ea typeface="Calibri"/>
                <a:cs typeface="Calibri"/>
                <a:sym typeface="Calibri"/>
              </a:rPr>
              <a:t>, Pew Research)</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Among mid-sized metropolitan areas in the U.S., Salinas has the largest wage gap (49.3%) between minority and non-minority (non-Hispanic white) full-time workers. (American Community Survey, US Census Bureau, 2021). </a:t>
            </a:r>
            <a:endParaRPr>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a:solidFill>
                <a:schemeClr val="dk1"/>
              </a:solidFill>
              <a:latin typeface="Calibri"/>
              <a:ea typeface="Calibri"/>
              <a:cs typeface="Calibri"/>
              <a:sym typeface="Calibri"/>
            </a:endParaRPr>
          </a:p>
        </p:txBody>
      </p:sp>
      <p:pic>
        <p:nvPicPr>
          <p:cNvPr id="119" name="Google Shape;119;g27a7ba7670c_0_23"/>
          <p:cNvPicPr preferRelativeResize="0"/>
          <p:nvPr/>
        </p:nvPicPr>
        <p:blipFill>
          <a:blip r:embed="rId4">
            <a:alphaModFix/>
          </a:blip>
          <a:stretch>
            <a:fillRect/>
          </a:stretch>
        </p:blipFill>
        <p:spPr>
          <a:xfrm>
            <a:off x="163775" y="2859000"/>
            <a:ext cx="4364874" cy="2635857"/>
          </a:xfrm>
          <a:prstGeom prst="rect">
            <a:avLst/>
          </a:prstGeom>
          <a:noFill/>
          <a:ln>
            <a:noFill/>
          </a:ln>
        </p:spPr>
      </p:pic>
      <p:sp>
        <p:nvSpPr>
          <p:cNvPr id="120" name="Google Shape;120;g27a7ba7670c_0_23"/>
          <p:cNvSpPr txBox="1"/>
          <p:nvPr/>
        </p:nvSpPr>
        <p:spPr>
          <a:xfrm>
            <a:off x="163775" y="5494850"/>
            <a:ext cx="353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a:t>
            </a:r>
            <a:r>
              <a:rPr lang="en-US" sz="1200" u="sng">
                <a:solidFill>
                  <a:schemeClr val="hlink"/>
                </a:solidFill>
                <a:latin typeface="Calibri"/>
                <a:ea typeface="Calibri"/>
                <a:cs typeface="Calibri"/>
                <a:sym typeface="Calibri"/>
                <a:hlinkClick r:id="rId5"/>
              </a:rPr>
              <a:t>Wage gap calculator</a:t>
            </a:r>
            <a:r>
              <a:rPr lang="en-US" sz="1200">
                <a:latin typeface="Calibri"/>
                <a:ea typeface="Calibri"/>
                <a:cs typeface="Calibri"/>
                <a:sym typeface="Calibri"/>
              </a:rPr>
              <a:t>, Pew Research Center</a:t>
            </a:r>
            <a:endParaRPr sz="1200">
              <a:latin typeface="Calibri"/>
              <a:ea typeface="Calibri"/>
              <a:cs typeface="Calibri"/>
              <a:sym typeface="Calibri"/>
            </a:endParaRPr>
          </a:p>
        </p:txBody>
      </p:sp>
      <p:pic>
        <p:nvPicPr>
          <p:cNvPr id="121" name="Google Shape;121;g27a7ba7670c_0_23"/>
          <p:cNvPicPr preferRelativeResize="0"/>
          <p:nvPr/>
        </p:nvPicPr>
        <p:blipFill>
          <a:blip r:embed="rId6">
            <a:alphaModFix/>
          </a:blip>
          <a:stretch>
            <a:fillRect/>
          </a:stretch>
        </p:blipFill>
        <p:spPr>
          <a:xfrm>
            <a:off x="4688476" y="2859000"/>
            <a:ext cx="4303125" cy="2635849"/>
          </a:xfrm>
          <a:prstGeom prst="rect">
            <a:avLst/>
          </a:prstGeom>
          <a:noFill/>
          <a:ln>
            <a:noFill/>
          </a:ln>
        </p:spPr>
      </p:pic>
      <p:sp>
        <p:nvSpPr>
          <p:cNvPr id="122" name="Google Shape;122;g27a7ba7670c_0_23"/>
          <p:cNvSpPr txBox="1"/>
          <p:nvPr/>
        </p:nvSpPr>
        <p:spPr>
          <a:xfrm>
            <a:off x="4684838" y="5494850"/>
            <a:ext cx="4310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American Community Survey, US Census Bureau, 2021)</a:t>
            </a:r>
            <a:endParaRPr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26773" y="16737"/>
            <a:ext cx="6165434" cy="66712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2F2F2"/>
              </a:buClr>
              <a:buSzPts val="2400"/>
              <a:buFont typeface="Tahoma"/>
              <a:buNone/>
            </a:pPr>
            <a:r>
              <a:rPr lang="en-US">
                <a:latin typeface="Calibri"/>
                <a:ea typeface="Calibri"/>
                <a:cs typeface="Calibri"/>
                <a:sym typeface="Calibri"/>
              </a:rPr>
              <a:t>KEY FINDINGS - EXTERNAL SCAN</a:t>
            </a:r>
            <a:endParaRPr>
              <a:latin typeface="Calibri"/>
              <a:ea typeface="Calibri"/>
              <a:cs typeface="Calibri"/>
              <a:sym typeface="Calibri"/>
            </a:endParaRPr>
          </a:p>
        </p:txBody>
      </p:sp>
      <p:sp>
        <p:nvSpPr>
          <p:cNvPr id="128" name="Google Shape;128;p3"/>
          <p:cNvSpPr txBox="1"/>
          <p:nvPr/>
        </p:nvSpPr>
        <p:spPr>
          <a:xfrm>
            <a:off x="100" y="787800"/>
            <a:ext cx="9144000" cy="2842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600">
                <a:solidFill>
                  <a:schemeClr val="dk1"/>
                </a:solidFill>
                <a:latin typeface="Calibri"/>
                <a:ea typeface="Calibri"/>
                <a:cs typeface="Calibri"/>
                <a:sym typeface="Calibri"/>
              </a:rPr>
              <a:t>COST OF LIVING AND LIVING WAGE</a:t>
            </a:r>
            <a:endParaRPr b="1" sz="1600">
              <a:solidFill>
                <a:schemeClr val="dk1"/>
              </a:solidFill>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highlight>
                  <a:srgbClr val="FFFFFF"/>
                </a:highlight>
                <a:latin typeface="Calibri"/>
                <a:ea typeface="Calibri"/>
                <a:cs typeface="Calibri"/>
                <a:sym typeface="Calibri"/>
              </a:rPr>
              <a:t>Poverty rates vary across Hartnell district locations: Soledad has the highest percentage of persons in poverty at 20.1%, while the percentages in Castroville (17.5%), King City (16.8%), and Salinas (14.35) are progressively lower, yet much higher than Monterey County overall (12.1%) and the U.S. (11.6%). (US Census Bureau Quickfacts, 2017-2021) </a:t>
            </a:r>
            <a:endParaRPr>
              <a:solidFill>
                <a:schemeClr val="dk1"/>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None/>
            </a:pPr>
            <a:r>
              <a:t/>
            </a:r>
            <a:endParaRPr sz="1000">
              <a:solidFill>
                <a:schemeClr val="dk1"/>
              </a:solidFill>
              <a:highlight>
                <a:srgbClr val="FFFFFF"/>
              </a:highlight>
              <a:latin typeface="Calibri"/>
              <a:ea typeface="Calibri"/>
              <a:cs typeface="Calibri"/>
              <a:sym typeface="Calibri"/>
            </a:endParaRPr>
          </a:p>
          <a:p>
            <a:pPr indent="-317500" lvl="0" marL="457200" rtl="0" algn="l">
              <a:lnSpc>
                <a:spcPct val="115000"/>
              </a:lnSpc>
              <a:spcBef>
                <a:spcPts val="0"/>
              </a:spcBef>
              <a:spcAft>
                <a:spcPts val="0"/>
              </a:spcAft>
              <a:buClr>
                <a:schemeClr val="dk1"/>
              </a:buClr>
              <a:buSzPts val="1400"/>
              <a:buFont typeface="Calibri"/>
              <a:buChar char="●"/>
            </a:pPr>
            <a:r>
              <a:rPr lang="en-US">
                <a:solidFill>
                  <a:schemeClr val="dk1"/>
                </a:solidFill>
                <a:highlight>
                  <a:srgbClr val="FFFFFF"/>
                </a:highlight>
                <a:latin typeface="Calibri"/>
                <a:ea typeface="Calibri"/>
                <a:cs typeface="Calibri"/>
                <a:sym typeface="Calibri"/>
              </a:rPr>
              <a:t>In the Salinas metropolitan area, there is a significant disparity between the minimum wage and the living wage, largely depending on the number of children in the household.</a:t>
            </a:r>
            <a:r>
              <a:rPr lang="en-US">
                <a:solidFill>
                  <a:schemeClr val="dk1"/>
                </a:solidFill>
                <a:latin typeface="Calibri"/>
                <a:ea typeface="Calibri"/>
                <a:cs typeface="Calibri"/>
                <a:sym typeface="Calibri"/>
              </a:rPr>
              <a:t>One working adult with no children in the Salinas metropolitan area would have a poverty wage at $6.53, a minimum wage at $15.50, and a living wage at $22.02, whereas with three children these wages would be $13.34, $15.50, and $72.83, respectively. (</a:t>
            </a:r>
            <a:r>
              <a:rPr lang="en-US">
                <a:solidFill>
                  <a:schemeClr val="dk1"/>
                </a:solidFill>
                <a:latin typeface="Calibri"/>
                <a:ea typeface="Calibri"/>
                <a:cs typeface="Calibri"/>
                <a:sym typeface="Calibri"/>
              </a:rPr>
              <a:t>Glasmeier, Amy K. Living Wage Calculator, 2023. Massachusetts Institute of Technology,</a:t>
            </a:r>
            <a:r>
              <a:rPr lang="en-US" u="sng">
                <a:solidFill>
                  <a:schemeClr val="hlink"/>
                </a:solidFill>
                <a:latin typeface="Calibri"/>
                <a:ea typeface="Calibri"/>
                <a:cs typeface="Calibri"/>
                <a:sym typeface="Calibri"/>
                <a:hlinkClick r:id="rId3"/>
              </a:rPr>
              <a:t>https://livingwage.mit.edu</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p:txBody>
      </p:sp>
      <p:graphicFrame>
        <p:nvGraphicFramePr>
          <p:cNvPr id="129" name="Google Shape;129;p3"/>
          <p:cNvGraphicFramePr/>
          <p:nvPr/>
        </p:nvGraphicFramePr>
        <p:xfrm>
          <a:off x="129713" y="3985140"/>
          <a:ext cx="3000000" cy="3000000"/>
        </p:xfrm>
        <a:graphic>
          <a:graphicData uri="http://schemas.openxmlformats.org/drawingml/2006/table">
            <a:tbl>
              <a:tblPr>
                <a:noFill/>
                <a:tableStyleId>{94F1684A-B3F4-4EF9-AD09-4A29E2B541B2}</a:tableStyleId>
              </a:tblPr>
              <a:tblGrid>
                <a:gridCol w="702650"/>
                <a:gridCol w="684150"/>
                <a:gridCol w="674925"/>
                <a:gridCol w="684150"/>
                <a:gridCol w="684150"/>
                <a:gridCol w="684150"/>
                <a:gridCol w="674925"/>
                <a:gridCol w="684150"/>
                <a:gridCol w="684150"/>
                <a:gridCol w="684150"/>
                <a:gridCol w="674925"/>
                <a:gridCol w="684150"/>
                <a:gridCol w="684150"/>
              </a:tblGrid>
              <a:tr h="303000">
                <a:tc>
                  <a:txBody>
                    <a:bodyPr/>
                    <a:lstStyle/>
                    <a:p>
                      <a:pPr indent="0" lvl="0" marL="0" rtl="0" algn="l">
                        <a:spcBef>
                          <a:spcPts val="0"/>
                        </a:spcBef>
                        <a:spcAft>
                          <a:spcPts val="0"/>
                        </a:spcAft>
                        <a:buNone/>
                      </a:pPr>
                      <a:r>
                        <a:t/>
                      </a:r>
                      <a:endParaRPr/>
                    </a:p>
                  </a:txBody>
                  <a:tcPr marT="9525" marB="91425" marR="9525" marL="9525" anchor="b">
                    <a:lnR cap="flat" cmpd="sng" w="6350">
                      <a:solidFill>
                        <a:srgbClr val="000000"/>
                      </a:solidFill>
                      <a:prstDash val="solid"/>
                      <a:round/>
                      <a:headEnd len="sm" w="sm" type="none"/>
                      <a:tailEnd len="sm" w="sm" type="none"/>
                    </a:lnR>
                  </a:tcPr>
                </a:tc>
                <a:tc gridSpan="4">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1 ADULT</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A9D08E"/>
                    </a:solidFill>
                  </a:tcPr>
                </a:tc>
                <a:tc hMerge="1"/>
                <a:tc hMerge="1"/>
                <a:tc hMerge="1"/>
                <a:tc gridSpan="4">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2 ADULTS (1 WORKING)</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6E0B4"/>
                    </a:solidFill>
                  </a:tcPr>
                </a:tc>
                <a:tc hMerge="1"/>
                <a:tc hMerge="1"/>
                <a:tc hMerge="1"/>
                <a:tc gridSpan="4">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2 ADULTS (BOTH WORKING)</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E2EFDA"/>
                    </a:solidFill>
                  </a:tcPr>
                </a:tc>
                <a:tc hMerge="1"/>
                <a:tc hMerge="1"/>
                <a:tc hMerge="1"/>
              </a:tr>
              <a:tr h="478875">
                <a:tc>
                  <a:txBody>
                    <a:bodyPr/>
                    <a:lstStyle/>
                    <a:p>
                      <a:pPr indent="0" lvl="0" marL="0" rtl="0" algn="l">
                        <a:spcBef>
                          <a:spcPts val="0"/>
                        </a:spcBef>
                        <a:spcAft>
                          <a:spcPts val="0"/>
                        </a:spcAft>
                        <a:buNone/>
                      </a:pPr>
                      <a:r>
                        <a:t/>
                      </a:r>
                      <a:endParaRPr/>
                    </a:p>
                  </a:txBody>
                  <a:tcPr marT="9525" marB="91425" marR="9525" marL="9525" anchor="b">
                    <a:lnR cap="flat" cmpd="sng" w="6350">
                      <a:solidFill>
                        <a:srgbClr val="000000"/>
                      </a:solidFill>
                      <a:prstDash val="solid"/>
                      <a:round/>
                      <a:headEnd len="sm" w="sm" type="none"/>
                      <a:tailEnd len="sm" w="sm" type="none"/>
                    </a:lnR>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0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1 child</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2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3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0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1 child</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2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3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0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1 child</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2 children </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3 children</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r>
              <a:tr h="501350">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Living Wage</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rgbClr val="32474F"/>
                          </a:solidFill>
                          <a:latin typeface="Calibri"/>
                          <a:ea typeface="Calibri"/>
                          <a:cs typeface="Calibri"/>
                          <a:sym typeface="Calibri"/>
                        </a:rPr>
                        <a:t>$22.02 </a:t>
                      </a:r>
                      <a:endParaRPr sz="1200">
                        <a:solidFill>
                          <a:srgbClr val="32474F"/>
                        </a:solidFill>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$41.73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$53.38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$72.83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$32.24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$39.80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$44.76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$52.70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$15.83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$22.99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$28.64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$36.20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501350">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Poverty Wage</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$6.53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$8.80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$11.07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$13.34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$8.80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$11.07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$13.34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$15.61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$4.40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$5.54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$6.67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$7.81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D9D9"/>
                    </a:solidFill>
                  </a:tcPr>
                </a:tc>
              </a:tr>
              <a:tr h="501350">
                <a:tc>
                  <a:txBody>
                    <a:bodyPr/>
                    <a:lstStyle/>
                    <a:p>
                      <a:pPr indent="0" lvl="0" marL="0" rtl="0" algn="ctr">
                        <a:lnSpc>
                          <a:spcPct val="115000"/>
                        </a:lnSpc>
                        <a:spcBef>
                          <a:spcPts val="0"/>
                        </a:spcBef>
                        <a:spcAft>
                          <a:spcPts val="0"/>
                        </a:spcAft>
                        <a:buNone/>
                      </a:pPr>
                      <a:r>
                        <a:rPr b="1" lang="en-US" sz="1200">
                          <a:latin typeface="Calibri"/>
                          <a:ea typeface="Calibri"/>
                          <a:cs typeface="Calibri"/>
                          <a:sym typeface="Calibri"/>
                        </a:rPr>
                        <a:t>Minimum Wage</a:t>
                      </a:r>
                      <a:endParaRPr b="1" sz="1200">
                        <a:latin typeface="Calibri"/>
                        <a:ea typeface="Calibri"/>
                        <a:cs typeface="Calibri"/>
                        <a:sym typeface="Calibri"/>
                      </a:endParaRPr>
                    </a:p>
                  </a:txBody>
                  <a:tcPr marT="9525" marB="91425" marR="9525" marL="9525"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latin typeface="Calibri"/>
                          <a:ea typeface="Calibri"/>
                          <a:cs typeface="Calibri"/>
                          <a:sym typeface="Calibri"/>
                        </a:rPr>
                        <a:t>$15.50 </a:t>
                      </a:r>
                      <a:endParaRPr sz="1200">
                        <a:latin typeface="Calibri"/>
                        <a:ea typeface="Calibri"/>
                        <a:cs typeface="Calibri"/>
                        <a:sym typeface="Calibri"/>
                      </a:endParaRPr>
                    </a:p>
                  </a:txBody>
                  <a:tcPr marT="9525" marB="91425" marR="9525" marL="95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30" name="Google Shape;130;p3"/>
          <p:cNvSpPr txBox="1"/>
          <p:nvPr/>
        </p:nvSpPr>
        <p:spPr>
          <a:xfrm>
            <a:off x="1484250" y="3584950"/>
            <a:ext cx="617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latin typeface="Calibri"/>
                <a:ea typeface="Calibri"/>
                <a:cs typeface="Calibri"/>
                <a:sym typeface="Calibri"/>
              </a:rPr>
              <a:t>Living Wage Calculation for Salinas, California</a:t>
            </a:r>
            <a:endParaRPr b="1">
              <a:latin typeface="Calibri"/>
              <a:ea typeface="Calibri"/>
              <a:cs typeface="Calibri"/>
              <a:sym typeface="Calibri"/>
            </a:endParaRPr>
          </a:p>
        </p:txBody>
      </p:sp>
      <p:sp>
        <p:nvSpPr>
          <p:cNvPr id="131" name="Google Shape;131;p3"/>
          <p:cNvSpPr txBox="1"/>
          <p:nvPr/>
        </p:nvSpPr>
        <p:spPr>
          <a:xfrm>
            <a:off x="93400" y="6391700"/>
            <a:ext cx="8957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Calibri"/>
                <a:ea typeface="Calibri"/>
                <a:cs typeface="Calibri"/>
                <a:sym typeface="Calibri"/>
              </a:rPr>
              <a:t>Source: </a:t>
            </a:r>
            <a:r>
              <a:rPr lang="en-US" sz="1200">
                <a:solidFill>
                  <a:schemeClr val="dk1"/>
                </a:solidFill>
                <a:latin typeface="Calibri"/>
                <a:ea typeface="Calibri"/>
                <a:cs typeface="Calibri"/>
                <a:sym typeface="Calibri"/>
              </a:rPr>
              <a:t>Glasmeier, Amy K. Living Wage Calculator, 2023. Massachusetts Institute of Technology,</a:t>
            </a:r>
            <a:r>
              <a:rPr lang="en-US" sz="1200" u="sng">
                <a:solidFill>
                  <a:schemeClr val="hlink"/>
                </a:solidFill>
                <a:latin typeface="Calibri"/>
                <a:ea typeface="Calibri"/>
                <a:cs typeface="Calibri"/>
                <a:sym typeface="Calibri"/>
                <a:hlinkClick r:id="rId4"/>
              </a:rPr>
              <a:t>https://livingwage.mit.edu</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rtnell Presentation Template - no title image - 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2017-03-14T20:11:48Z</dcterms:created>
  <dc:creator>Moises Almendariz</dc:creator>
</cp:coreProperties>
</file>